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8" r:id="rId4"/>
    <p:sldId id="264" r:id="rId5"/>
    <p:sldId id="269" r:id="rId6"/>
    <p:sldId id="270" r:id="rId7"/>
    <p:sldId id="271" r:id="rId8"/>
    <p:sldId id="259" r:id="rId9"/>
    <p:sldId id="273" r:id="rId10"/>
    <p:sldId id="274" r:id="rId11"/>
    <p:sldId id="275" r:id="rId12"/>
    <p:sldId id="281" r:id="rId13"/>
    <p:sldId id="276" r:id="rId14"/>
    <p:sldId id="277" r:id="rId15"/>
    <p:sldId id="280" r:id="rId16"/>
    <p:sldId id="279" r:id="rId17"/>
    <p:sldId id="278" r:id="rId18"/>
    <p:sldId id="282" r:id="rId19"/>
    <p:sldId id="283" r:id="rId20"/>
    <p:sldId id="272" r:id="rId21"/>
    <p:sldId id="266" r:id="rId22"/>
    <p:sldId id="267" r:id="rId23"/>
    <p:sldId id="260" r:id="rId24"/>
    <p:sldId id="261" r:id="rId25"/>
    <p:sldId id="262" r:id="rId26"/>
    <p:sldId id="263" r:id="rId27"/>
    <p:sldId id="284" r:id="rId28"/>
    <p:sldId id="285" r:id="rId29"/>
    <p:sldId id="288" r:id="rId30"/>
    <p:sldId id="289" r:id="rId31"/>
    <p:sldId id="286" r:id="rId32"/>
    <p:sldId id="291" r:id="rId33"/>
    <p:sldId id="292" r:id="rId34"/>
    <p:sldId id="290" r:id="rId35"/>
    <p:sldId id="287" r:id="rId36"/>
  </p:sldIdLst>
  <p:sldSz cx="18288000" cy="10287000"/>
  <p:notesSz cx="6858000" cy="9144000"/>
  <p:embeddedFontLs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FA3"/>
    <a:srgbClr val="06C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3" autoAdjust="0"/>
    <p:restoredTop sz="94640" autoAdjust="0"/>
  </p:normalViewPr>
  <p:slideViewPr>
    <p:cSldViewPr>
      <p:cViewPr varScale="1">
        <p:scale>
          <a:sx n="51" d="100"/>
          <a:sy n="51" d="100"/>
        </p:scale>
        <p:origin x="68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7D6EF-4779-3640-BD16-D6C30A9E41BC}" type="datetimeFigureOut">
              <a:rPr kumimoji="1" lang="ko-KR" altLang="en-US" smtClean="0"/>
              <a:t>2024-11-14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D4780-2220-734F-81B9-D9A9DC503C6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237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D4780-2220-734F-81B9-D9A9DC503C6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04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0.png"/><Relationship Id="rId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6.png"/><Relationship Id="rId5" Type="http://schemas.openxmlformats.org/officeDocument/2006/relationships/image" Target="../media/image18.png"/><Relationship Id="rId10" Type="http://schemas.openxmlformats.org/officeDocument/2006/relationships/image" Target="../media/image65.png"/><Relationship Id="rId4" Type="http://schemas.openxmlformats.org/officeDocument/2006/relationships/image" Target="../media/image17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8.png"/><Relationship Id="rId18" Type="http://schemas.openxmlformats.org/officeDocument/2006/relationships/image" Target="../media/image78.png"/><Relationship Id="rId3" Type="http://schemas.openxmlformats.org/officeDocument/2006/relationships/image" Target="../media/image71.png"/><Relationship Id="rId21" Type="http://schemas.openxmlformats.org/officeDocument/2006/relationships/image" Target="../media/image81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77.png"/><Relationship Id="rId2" Type="http://schemas.openxmlformats.org/officeDocument/2006/relationships/image" Target="../media/image70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5" Type="http://schemas.openxmlformats.org/officeDocument/2006/relationships/image" Target="../media/image75.png"/><Relationship Id="rId10" Type="http://schemas.openxmlformats.org/officeDocument/2006/relationships/image" Target="../media/image55.png"/><Relationship Id="rId19" Type="http://schemas.openxmlformats.org/officeDocument/2006/relationships/image" Target="../media/image79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30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87.png"/><Relationship Id="rId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1.png"/><Relationship Id="rId5" Type="http://schemas.openxmlformats.org/officeDocument/2006/relationships/image" Target="../media/image9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9.png"/><Relationship Id="rId5" Type="http://schemas.openxmlformats.org/officeDocument/2006/relationships/image" Target="../media/image9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03.png"/><Relationship Id="rId5" Type="http://schemas.openxmlformats.org/officeDocument/2006/relationships/image" Target="../media/image9.png"/><Relationship Id="rId10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3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36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8.png"/><Relationship Id="rId5" Type="http://schemas.openxmlformats.org/officeDocument/2006/relationships/image" Target="../media/image3.png"/><Relationship Id="rId15" Type="http://schemas.openxmlformats.org/officeDocument/2006/relationships/image" Target="../media/image52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972300" y="-4787900"/>
            <a:ext cx="74803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7200900" y="7340600"/>
            <a:ext cx="7480300" cy="763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0" y="7708900"/>
            <a:ext cx="6985000" cy="7124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86000" y="-2806700"/>
            <a:ext cx="8509000" cy="867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5981700"/>
            <a:ext cx="2540000" cy="2540000"/>
          </a:xfrm>
          <a:prstGeom prst="rect">
            <a:avLst/>
          </a:prstGeom>
          <a:effectLst>
            <a:outerShdw blurRad="63976" dist="97481" dir="2700000">
              <a:srgbClr val="000000">
                <a:alpha val="6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300" y="4394200"/>
            <a:ext cx="3759200" cy="2235200"/>
          </a:xfrm>
          <a:prstGeom prst="rect">
            <a:avLst/>
          </a:prstGeom>
          <a:effectLst>
            <a:outerShdw blurRad="167137" dist="205837" dir="2700000">
              <a:srgbClr val="E9E9E9">
                <a:alpha val="5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200" y="4394200"/>
            <a:ext cx="4978400" cy="2235200"/>
          </a:xfrm>
          <a:prstGeom prst="rect">
            <a:avLst/>
          </a:prstGeom>
          <a:effectLst>
            <a:outerShdw blurRad="167137" dist="205837" dir="2700000">
              <a:srgbClr val="00D86D">
                <a:alpha val="5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700" y="4394200"/>
            <a:ext cx="3759200" cy="2235200"/>
          </a:xfrm>
          <a:prstGeom prst="rect">
            <a:avLst/>
          </a:prstGeom>
          <a:effectLst>
            <a:outerShdw blurRad="167137" dist="205837" dir="2700000">
              <a:srgbClr val="474A50">
                <a:alpha val="5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0600" y="2057400"/>
            <a:ext cx="3568700" cy="3568700"/>
          </a:xfrm>
          <a:prstGeom prst="rect">
            <a:avLst/>
          </a:prstGeom>
          <a:effectLst>
            <a:outerShdw blurRad="126721" dist="137195" dir="2700000">
              <a:srgbClr val="000000">
                <a:alpha val="6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74000"/>
          </a:blip>
          <a:stretch>
            <a:fillRect/>
          </a:stretch>
        </p:blipFill>
        <p:spPr>
          <a:xfrm>
            <a:off x="16167100" y="3683000"/>
            <a:ext cx="3530600" cy="3530600"/>
          </a:xfrm>
          <a:prstGeom prst="rect">
            <a:avLst/>
          </a:prstGeom>
          <a:effectLst>
            <a:outerShdw blurRad="124054" dist="135743" dir="2700000">
              <a:srgbClr val="000000">
                <a:alpha val="6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98700" y="7543800"/>
            <a:ext cx="739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029"/>
              </a:lnSpc>
            </a:pP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Praesent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a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lobortis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libero, a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interdum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tellus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 Morbi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velit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ipsum,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interdum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id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porttitor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non, semper id sem. Donec et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vehicula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elit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 Integer a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luctus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urna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, sit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amet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convallis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mauris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Nullam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bibendum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arcu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sagittis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17029"/>
              </a:lnSpc>
            </a:pP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eget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vestibulum dolor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venenatis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 Nam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luctus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libero vitae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imperdiet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sodales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Curabitu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rauctor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erat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000" y="7035800"/>
            <a:ext cx="7480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2060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11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미리컴퍼니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동향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트렌드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9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59100" y="4559300"/>
            <a:ext cx="27813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0500" b="0" i="0" u="none" strike="noStrike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73800" y="4559300"/>
            <a:ext cx="46101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05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95000" y="4559300"/>
            <a:ext cx="27813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0500" b="0" i="0" u="none" strike="noStrike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84400" y="2540000"/>
            <a:ext cx="114681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0500" b="0" i="0" u="none" strike="noStrike" dirty="0" err="1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미리컴퍼니</a:t>
            </a:r>
            <a:endParaRPr lang="ko-KR" sz="10500" b="0" i="0" u="none" strike="noStrike" dirty="0">
              <a:solidFill>
                <a:srgbClr val="474A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6A802-6E76-B6C9-5D40-0000ED2E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0496E28-B04F-5799-3A7A-0BB633F70B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4D97BD-428F-3889-7EB2-083354EBB9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02141C8-AE7F-45C4-D264-C8B1279054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CBD75E-9F8E-A689-A568-4DE61485D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6ED7870-FA86-24C3-091B-8090EED1E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1134B6-9D47-66E0-9139-EBD60F682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DD0B0B0-AE9F-B212-0198-F11804822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913BBA4-06A0-74C0-ADFD-4BDD3875B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DC0AAD8-7AF3-FEC1-6F2B-039AC4B83960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8C3B867-0FF6-7048-0348-6D8CF06F04D0}"/>
              </a:ext>
            </a:extLst>
          </p:cNvPr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 err="1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병합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72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DEF95-FDCD-C8CE-1F1D-89BCEFD94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57C2E3-6B29-BEE1-9D61-14E73F46C7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135C5EC-369B-7D2B-B1D1-F8C947E120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F687BD-1F1E-C897-5C92-68F5CD33C4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2EDD290-8E74-22A0-178E-C7EE26676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6B7E1E-EC40-E6E9-662F-2D90F69D3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9ED1F02-B581-00E6-FAF6-13E39993E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B1ED653-F6EF-10A8-B52E-1568460E8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8668555-FF1C-997A-9A89-D701CC334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DF59291-A5F8-FA98-72F6-1C92BAB72B7A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0C79686-B561-EBE3-7674-FD3441838CA0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 err="1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칼럼명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변경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분할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제거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82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D7E0-362B-741E-FC50-B9687570D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38C6F9-048C-2D0F-CB4A-0F6888CF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85F658D-0517-5499-08B1-FF5898E899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606695" y="4555435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1BCA828-22A1-A3A7-DC53-68C93F3B2F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7CA90CA-8AA4-46A3-3015-9B118D2B0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1C7A272-07CA-6D58-4D32-2A32EE3A8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DBD5EE0-DB34-D6A5-0379-BFB6BE049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B4E6460-979A-ECA2-59A0-A38261232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1941410-3079-F7DB-C59C-70CDF7C4C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E9CC393-6DB5-DB12-6CD8-D80E54ABD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7000"/>
          </a:blip>
          <a:stretch>
            <a:fillRect/>
          </a:stretch>
        </p:blipFill>
        <p:spPr>
          <a:xfrm>
            <a:off x="839304" y="4197626"/>
            <a:ext cx="4606945" cy="3200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8001E63-8BD9-C2B1-B873-819FAB1DAC6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97000"/>
          </a:blip>
          <a:stretch>
            <a:fillRect/>
          </a:stretch>
        </p:blipFill>
        <p:spPr>
          <a:xfrm>
            <a:off x="4835504" y="4197626"/>
            <a:ext cx="4606945" cy="3200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EE30422-2A57-C4FB-0705-78F04F2B686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7000"/>
          </a:blip>
          <a:stretch>
            <a:fillRect/>
          </a:stretch>
        </p:blipFill>
        <p:spPr>
          <a:xfrm>
            <a:off x="8645976" y="4222474"/>
            <a:ext cx="4606945" cy="3200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20F3FB9-B930-3F65-767F-703CC176EE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4676" y="3983935"/>
            <a:ext cx="1143000" cy="1143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9195459-3FB0-062F-27A8-EAB475E686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7403" y="4136335"/>
            <a:ext cx="939800" cy="9271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A40DABE-ACB5-3C74-F78E-8D0289E65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4547" y="3822010"/>
            <a:ext cx="1524000" cy="15240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846CA66-18CD-CC7A-AE03-B3FB3EC16997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E6968DC-7946-23C8-FE27-B5B1020207BB}"/>
              </a:ext>
            </a:extLst>
          </p:cNvPr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 및 시각화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5317E40-23D9-8FFD-3EEA-C6896DAC4454}"/>
              </a:ext>
            </a:extLst>
          </p:cNvPr>
          <p:cNvSpPr txBox="1"/>
          <p:nvPr/>
        </p:nvSpPr>
        <p:spPr>
          <a:xfrm>
            <a:off x="657420" y="5267739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ko-KR" altLang="en-US" sz="30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43A3DF17-460E-40E3-5BB2-7C84E5A7204E}"/>
              </a:ext>
            </a:extLst>
          </p:cNvPr>
          <p:cNvSpPr txBox="1"/>
          <p:nvPr/>
        </p:nvSpPr>
        <p:spPr>
          <a:xfrm>
            <a:off x="991704" y="6064526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ED2E804-4BF0-F1F0-C943-48F4104BC19A}"/>
              </a:ext>
            </a:extLst>
          </p:cNvPr>
          <p:cNvSpPr txBox="1"/>
          <p:nvPr/>
        </p:nvSpPr>
        <p:spPr>
          <a:xfrm>
            <a:off x="4542218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</a:t>
            </a:r>
            <a:endParaRPr lang="ko-KR" sz="3000" b="0" i="0" u="none" strike="noStrike" spc="-100" dirty="0">
              <a:solidFill>
                <a:srgbClr val="474A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E7C425D-6F44-3A62-5BD2-9B153CC61F3B}"/>
              </a:ext>
            </a:extLst>
          </p:cNvPr>
          <p:cNvSpPr txBox="1"/>
          <p:nvPr/>
        </p:nvSpPr>
        <p:spPr>
          <a:xfrm>
            <a:off x="4949804" y="6064526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E1ED560-C578-DF7E-BEC9-F73A3D364366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2FFCE17-725C-2C5E-2281-74DFCB40E4EB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7DBBAA19-128D-FAF2-A276-C9C92B0B94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97000"/>
          </a:blip>
          <a:stretch>
            <a:fillRect/>
          </a:stretch>
        </p:blipFill>
        <p:spPr>
          <a:xfrm>
            <a:off x="12521228" y="4197626"/>
            <a:ext cx="4606945" cy="3200400"/>
          </a:xfrm>
          <a:prstGeom prst="rect">
            <a:avLst/>
          </a:prstGeom>
        </p:spPr>
      </p:pic>
      <p:sp>
        <p:nvSpPr>
          <p:cNvPr id="27" name="TextBox 24">
            <a:extLst>
              <a:ext uri="{FF2B5EF4-FFF2-40B4-BE49-F238E27FC236}">
                <a16:creationId xmlns:a16="http://schemas.microsoft.com/office/drawing/2014/main" id="{2BFCF7D3-55D5-10EB-A0A0-1F5716933E9A}"/>
              </a:ext>
            </a:extLst>
          </p:cNvPr>
          <p:cNvSpPr txBox="1"/>
          <p:nvPr/>
        </p:nvSpPr>
        <p:spPr>
          <a:xfrm>
            <a:off x="12237744" y="5372376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7167BE60-2BA9-F9D8-5BAA-ED26E8C318D3}"/>
              </a:ext>
            </a:extLst>
          </p:cNvPr>
          <p:cNvSpPr txBox="1"/>
          <p:nvPr/>
        </p:nvSpPr>
        <p:spPr>
          <a:xfrm>
            <a:off x="12588572" y="6064526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61186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41142-5209-35A0-73F0-A2D8EF67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A26300-CFEF-0940-7402-BD744BDCD9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13127E6-D92A-08F3-F989-4F83268933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9575AB-97AA-D926-6F0F-21B54DD52B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DB089E-A935-490F-2B18-2C87381F7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82B3327-0BA0-09ED-58EE-2F7AF1F22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15892B-BDBA-D991-72A8-F65470360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3EC283-9A05-F92E-5DE6-BAE0549F3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8729C5F-984A-AA29-201A-427408C04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FD8AC37-B220-3341-E1BF-2E88516BF3CB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8945D35-1EC3-4FA2-1563-19C0AA33CC57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성별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BD4EA3D6-D54C-7607-DB88-EC103B11C5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4171293"/>
            <a:ext cx="7874000" cy="541020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F021952F-0ABE-2ED9-596F-238448BAE5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4300" y="4755493"/>
            <a:ext cx="4076700" cy="4635500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3058B8A1-831D-BC52-B725-B64D11F88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000" y="5339693"/>
            <a:ext cx="1536700" cy="698500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1DCF6EA2-367D-4C16-D227-821CED76EC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84800" y="7485993"/>
            <a:ext cx="1536700" cy="698500"/>
          </a:xfrm>
          <a:prstGeom prst="rect">
            <a:avLst/>
          </a:prstGeom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24ECD6A8-A5CE-8761-BCDE-50EB72FC97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21700" y="6520793"/>
            <a:ext cx="495300" cy="1092200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20533DE6-5A3A-068E-CE57-BCB8D1509B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8300" y="6520793"/>
            <a:ext cx="622300" cy="1092200"/>
          </a:xfrm>
          <a:prstGeom prst="rect">
            <a:avLst/>
          </a:prstGeom>
        </p:spPr>
      </p:pic>
      <p:sp>
        <p:nvSpPr>
          <p:cNvPr id="28" name="TextBox 69">
            <a:extLst>
              <a:ext uri="{FF2B5EF4-FFF2-40B4-BE49-F238E27FC236}">
                <a16:creationId xmlns:a16="http://schemas.microsoft.com/office/drawing/2014/main" id="{EAEC2338-CEA3-80A4-1322-3BF6911DE878}"/>
              </a:ext>
            </a:extLst>
          </p:cNvPr>
          <p:cNvSpPr txBox="1"/>
          <p:nvPr/>
        </p:nvSpPr>
        <p:spPr>
          <a:xfrm>
            <a:off x="5930900" y="2761593"/>
            <a:ext cx="5156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ko-KR" sz="4600" b="0" i="0" u="none" strike="noStrike" spc="-200" dirty="0">
              <a:solidFill>
                <a:srgbClr val="FF693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72">
            <a:extLst>
              <a:ext uri="{FF2B5EF4-FFF2-40B4-BE49-F238E27FC236}">
                <a16:creationId xmlns:a16="http://schemas.microsoft.com/office/drawing/2014/main" id="{9028E58F-DB1D-9061-20D9-A0528A98C02A}"/>
              </a:ext>
            </a:extLst>
          </p:cNvPr>
          <p:cNvSpPr txBox="1"/>
          <p:nvPr/>
        </p:nvSpPr>
        <p:spPr>
          <a:xfrm>
            <a:off x="6324600" y="4425293"/>
            <a:ext cx="4368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* 2060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5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30" name="TextBox 73">
            <a:extLst>
              <a:ext uri="{FF2B5EF4-FFF2-40B4-BE49-F238E27FC236}">
                <a16:creationId xmlns:a16="http://schemas.microsoft.com/office/drawing/2014/main" id="{4B05B0FE-2531-333E-4ABD-716B0D4CD40D}"/>
              </a:ext>
            </a:extLst>
          </p:cNvPr>
          <p:cNvSpPr txBox="1"/>
          <p:nvPr/>
        </p:nvSpPr>
        <p:spPr>
          <a:xfrm>
            <a:off x="9613900" y="5441293"/>
            <a:ext cx="1866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60%</a:t>
            </a:r>
          </a:p>
        </p:txBody>
      </p:sp>
      <p:sp>
        <p:nvSpPr>
          <p:cNvPr id="31" name="TextBox 74">
            <a:extLst>
              <a:ext uri="{FF2B5EF4-FFF2-40B4-BE49-F238E27FC236}">
                <a16:creationId xmlns:a16="http://schemas.microsoft.com/office/drawing/2014/main" id="{1CBC325F-FBEC-1B35-DA86-80531D0E32BD}"/>
              </a:ext>
            </a:extLst>
          </p:cNvPr>
          <p:cNvSpPr txBox="1"/>
          <p:nvPr/>
        </p:nvSpPr>
        <p:spPr>
          <a:xfrm>
            <a:off x="5232400" y="7587593"/>
            <a:ext cx="1866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23%</a:t>
            </a:r>
          </a:p>
        </p:txBody>
      </p:sp>
    </p:spTree>
    <p:extLst>
      <p:ext uri="{BB962C8B-B14F-4D97-AF65-F5344CB8AC3E}">
        <p14:creationId xmlns:p14="http://schemas.microsoft.com/office/powerpoint/2010/main" val="301908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18AF6-991C-F7F1-FBAD-41926687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DFFEF3-F12B-5EBA-6307-4126C1C281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33385CD-9054-41BC-CDA9-4DE76BC21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2458D8-F28C-1B6F-8B6E-3E1A6512E9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DD7E19-1259-6E16-2D33-AD8060F4C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1221693-D05E-B0AD-2A04-917E5CFAC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CC2EAE1-870D-0E4E-FE8A-2D8DB6660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3E18CF8-6AF9-380D-CCAB-BA59C7ACD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D2E93D9-1CA4-8533-F625-74887C4F2B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1619691-C119-61EA-78E6-60FCD0142A3D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DF27038-510F-3A2C-6B27-220B65EE3F69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연령 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CBE1A17C-208C-6F33-CB46-C8EB1F4CA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400" y="4191000"/>
            <a:ext cx="7874000" cy="5410200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6F64B03-D1B4-1643-1EF3-9135F9942B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100" y="4768574"/>
            <a:ext cx="7340600" cy="4711700"/>
          </a:xfrm>
          <a:prstGeom prst="rect">
            <a:avLst/>
          </a:prstGeom>
        </p:spPr>
      </p:pic>
      <p:sp>
        <p:nvSpPr>
          <p:cNvPr id="13" name="TextBox 28">
            <a:extLst>
              <a:ext uri="{FF2B5EF4-FFF2-40B4-BE49-F238E27FC236}">
                <a16:creationId xmlns:a16="http://schemas.microsoft.com/office/drawing/2014/main" id="{7A70E9A6-75A0-A395-8744-A0154057CDD1}"/>
              </a:ext>
            </a:extLst>
          </p:cNvPr>
          <p:cNvSpPr txBox="1"/>
          <p:nvPr/>
        </p:nvSpPr>
        <p:spPr>
          <a:xfrm>
            <a:off x="2400300" y="2781300"/>
            <a:ext cx="5156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4600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4600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4600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600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endParaRPr lang="ko-KR" sz="4600" b="0" i="0" u="none" strike="noStrike" spc="-200" dirty="0">
              <a:solidFill>
                <a:srgbClr val="FF693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65F75012-3794-F320-88C0-A1E43AB08783}"/>
              </a:ext>
            </a:extLst>
          </p:cNvPr>
          <p:cNvSpPr txBox="1"/>
          <p:nvPr/>
        </p:nvSpPr>
        <p:spPr>
          <a:xfrm>
            <a:off x="7442200" y="67564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ISSUE </a:t>
            </a:r>
            <a:r>
              <a:rPr lang="ko-KR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</a:p>
        </p:txBody>
      </p:sp>
      <p:sp>
        <p:nvSpPr>
          <p:cNvPr id="15" name="TextBox 33">
            <a:extLst>
              <a:ext uri="{FF2B5EF4-FFF2-40B4-BE49-F238E27FC236}">
                <a16:creationId xmlns:a16="http://schemas.microsoft.com/office/drawing/2014/main" id="{2ACD0EF4-FC40-3845-CEF0-5AFAE6ECAD08}"/>
              </a:ext>
            </a:extLst>
          </p:cNvPr>
          <p:cNvSpPr txBox="1"/>
          <p:nvPr/>
        </p:nvSpPr>
        <p:spPr>
          <a:xfrm>
            <a:off x="2794000" y="4445000"/>
            <a:ext cx="4368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* 2060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5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B0D06AA0-54BD-011C-81D9-137BBFD066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121" y="4181803"/>
            <a:ext cx="7874000" cy="5410200"/>
          </a:xfrm>
          <a:prstGeom prst="rect">
            <a:avLst/>
          </a:prstGeom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39324D81-1AEA-3220-0352-990F9C863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6821" y="4715203"/>
            <a:ext cx="7340600" cy="4711700"/>
          </a:xfrm>
          <a:prstGeom prst="rect">
            <a:avLst/>
          </a:prstGeom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E9124817-BD25-7959-F4DD-E22D85A91F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65821" y="6683703"/>
            <a:ext cx="1371600" cy="393700"/>
          </a:xfrm>
          <a:prstGeom prst="rect">
            <a:avLst/>
          </a:prstGeom>
        </p:spPr>
      </p:pic>
      <p:sp>
        <p:nvSpPr>
          <p:cNvPr id="21" name="TextBox 28">
            <a:extLst>
              <a:ext uri="{FF2B5EF4-FFF2-40B4-BE49-F238E27FC236}">
                <a16:creationId xmlns:a16="http://schemas.microsoft.com/office/drawing/2014/main" id="{185D364A-66E7-E3B0-7498-6975DCF00816}"/>
              </a:ext>
            </a:extLst>
          </p:cNvPr>
          <p:cNvSpPr txBox="1"/>
          <p:nvPr/>
        </p:nvSpPr>
        <p:spPr>
          <a:xfrm>
            <a:off x="10689021" y="2772103"/>
            <a:ext cx="5156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en-US" alt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남</a:t>
            </a:r>
            <a:r>
              <a:rPr lang="en-US" alt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</a:t>
            </a:r>
            <a:endParaRPr lang="ko-KR" sz="4600" b="0" i="0" u="none" strike="noStrike" spc="-200" dirty="0">
              <a:solidFill>
                <a:srgbClr val="FF693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9B800B21-721A-BC33-C3A7-8C08C0DB39F5}"/>
              </a:ext>
            </a:extLst>
          </p:cNvPr>
          <p:cNvSpPr txBox="1"/>
          <p:nvPr/>
        </p:nvSpPr>
        <p:spPr>
          <a:xfrm>
            <a:off x="15730921" y="6747203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ISSUE </a:t>
            </a:r>
            <a:r>
              <a:rPr lang="ko-KR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02D04085-C32F-0FCD-CAAC-91608DA40F35}"/>
              </a:ext>
            </a:extLst>
          </p:cNvPr>
          <p:cNvSpPr txBox="1"/>
          <p:nvPr/>
        </p:nvSpPr>
        <p:spPr>
          <a:xfrm>
            <a:off x="11082721" y="4435803"/>
            <a:ext cx="4368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* 2060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5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7284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998DA-5E76-36C6-4963-651DFD187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6BD850-0944-2B5E-FD91-406E651E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81149F-6BD1-5750-DA29-4A577657B0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07F967-1667-DB5A-DB25-2DE52E8953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3218E3-A6CD-4ECB-0A28-B7995DC32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A6174E5-2E7F-9F9B-46CF-60D6DE6FB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62EF861-7626-361A-F290-1918A57D7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37F0782-F587-DC1D-FB92-9A6E6F3EE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50454FA-8452-46ED-4783-76226066D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279B91F-3D96-0AAF-2611-94BDE62A64D4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D1993D9-1E32-3678-65E8-D9139475D4F7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연령 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71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BD1FD-34F4-F91B-BF07-CEEB49708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008CF7-FB06-E0D3-8045-1499474BED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464844-112E-A249-CC04-C8030F41D2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D44C54-C4BA-9D3A-CDB5-E040D2C41F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74DD80-C2EE-FC9D-186C-72BDD2ACD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148763-97BA-8305-6E64-FD8AC6EC8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4744F4C-A2D5-FB46-13E1-13FDC6BAB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003E85-B41E-2707-4D27-A3E3FA267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1AFE771-4225-CA96-7269-6EEA585AA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9EBDF92E-FD36-91EA-CC5F-3215A2CB5160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53CE2EE-0803-AFC3-160C-5AD40ACB3E4E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승인금액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11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87164-4594-4C93-EA33-456473CE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70DDAA-AC9E-E93F-EAF8-4E79ECA47F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4D4788-4CB6-A211-5F99-20CE1E997F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59540B-F9C4-C6CB-51D9-56C5FCA659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CD8204-CD50-43AD-DA34-1709A99D2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A0AC1C7-E636-27E9-B249-8F2527DC8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2C5FE2E-6C9D-1D0E-7047-0BC95AF9B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40C35FC-1B45-E265-DCA3-71D1F09E0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36DD7E5-F04C-08C4-C0D4-2F6C0A61F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BA13C5F-FB7A-1660-BBB0-36E156E6FDA5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B920E6D-9ABB-EF54-949A-27F0D81F23BC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지역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2CD4BA9-A677-B9FA-192B-1C5FBE54F92B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6B8B92-D500-0D10-B0D2-EF6285796D59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3729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3F8A-82F0-DD2D-A49E-AC78CB52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D9740E-ACB2-7D2F-3879-D8F1D5EC9B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8D2B18-ADB9-1254-EF35-3674090250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177E99-E4E9-31E0-A4B6-D695E6C182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6315A8-4427-4694-952F-1DD861C3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E31D278-2EBD-A79B-B47B-42FD470F5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AADE3A5-331B-39D3-E2D9-271549D90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9A03C31-6824-958A-EE36-7FFCC5844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872B2B8-075E-E24D-D5AC-0A1E291A2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0513C8D-6822-0A3B-96E1-731506ACEB71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AF857BA-DC5E-D591-6B25-1ABD9EDB287F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 및 가설 설정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2839AE2C-3E3E-4CEC-D18E-98AE41E6955A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B121C494-8CF0-15D6-5970-D20930B879D8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24159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12EE-A2AB-6482-2189-0A953FE4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252018-8614-3379-54C2-13349A92C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5577E54-57D5-2C16-D1D5-0BEB6A2250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36AC10-CF72-4624-3622-DDD3CDB958D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FC87A81-D30F-3871-764E-BDEC6D95C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681D9D-60DC-C6B6-75EA-47FA26791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943B15-0F25-17B5-CBCB-90FB0FA71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560107-2006-237B-6B7D-062439403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689F60E-58E1-E78A-BD13-AD1E1163A3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F984E7B-30BD-0DB9-12B1-FAA61133DB10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6EF646E-B43B-B2E3-D017-F34FD29A7DD6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309B5B72-6711-D26E-4C5C-7EA75E01664E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BEDEA25D-5825-C21B-9974-E48E147112FF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19998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3048000" y="-5257800"/>
            <a:ext cx="74803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3716000" y="7937500"/>
            <a:ext cx="74803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-3238500" y="6997700"/>
            <a:ext cx="69850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997200"/>
            <a:ext cx="7302500" cy="939800"/>
          </a:xfrm>
          <a:prstGeom prst="rect">
            <a:avLst/>
          </a:prstGeom>
          <a:solidFill>
            <a:srgbClr val="9BFFA3"/>
          </a:solidFill>
          <a:effectLst>
            <a:outerShdw blurRad="29874" dist="87023" dir="2700000">
              <a:srgbClr val="00D86D">
                <a:alpha val="5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1752600"/>
            <a:ext cx="7302500" cy="939800"/>
          </a:xfrm>
          <a:prstGeom prst="rect">
            <a:avLst/>
          </a:prstGeom>
          <a:effectLst>
            <a:outerShdw blurRad="29874" dist="87023" dir="2700000">
              <a:srgbClr val="474A50">
                <a:alpha val="5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4254500"/>
            <a:ext cx="7302500" cy="939800"/>
          </a:xfrm>
          <a:prstGeom prst="rect">
            <a:avLst/>
          </a:prstGeom>
          <a:effectLst>
            <a:outerShdw blurRad="29874" dist="87023" dir="2700000">
              <a:srgbClr val="E9E9E9">
                <a:alpha val="5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499100"/>
            <a:ext cx="7302500" cy="939800"/>
          </a:xfrm>
          <a:prstGeom prst="rect">
            <a:avLst/>
          </a:prstGeom>
          <a:effectLst>
            <a:outerShdw blurRad="29874" dist="87023" dir="2700000">
              <a:srgbClr val="474A50">
                <a:alpha val="5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743700"/>
            <a:ext cx="7302500" cy="939800"/>
          </a:xfrm>
          <a:prstGeom prst="rect">
            <a:avLst/>
          </a:prstGeom>
          <a:effectLst>
            <a:outerShdw blurRad="29874" dist="87023" dir="2700000">
              <a:srgbClr val="00D86D">
                <a:alpha val="52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7988300"/>
            <a:ext cx="7302500" cy="939800"/>
          </a:xfrm>
          <a:prstGeom prst="rect">
            <a:avLst/>
          </a:prstGeom>
          <a:effectLst>
            <a:outerShdw blurRad="29874" dist="87023" dir="2700000">
              <a:srgbClr val="E9E9E9">
                <a:alpha val="5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700" y="2298700"/>
            <a:ext cx="2133600" cy="2133600"/>
          </a:xfrm>
          <a:prstGeom prst="rect">
            <a:avLst/>
          </a:prstGeom>
          <a:effectLst>
            <a:outerShdw blurRad="45412" dist="82129" dir="2700000">
              <a:srgbClr val="000000">
                <a:alpha val="6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7900" y="4000500"/>
            <a:ext cx="5880100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9100" u="none" strike="noStrike" spc="-700" dirty="0">
                <a:solidFill>
                  <a:srgbClr val="474A50"/>
                </a:solidFill>
                <a:latin typeface="맑은 고딕" panose="020B0503020000020004" pitchFamily="50" charset="-127"/>
              </a:rPr>
              <a:t>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86000" y="5359400"/>
            <a:ext cx="2197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7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000" y="5943600"/>
            <a:ext cx="5156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029"/>
              </a:lnSpc>
            </a:pP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Praesent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a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lobortis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libero, a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interdum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tellus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 Morbi  ipsum, </a:t>
            </a:r>
          </a:p>
          <a:p>
            <a:pPr lvl="0" algn="l">
              <a:lnSpc>
                <a:spcPct val="117029"/>
              </a:lnSpc>
            </a:pP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Integer a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luctus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urna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, sit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amet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convallis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mauris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Nullam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bibendum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arcu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sagittis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17029"/>
              </a:lnSpc>
            </a:pP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eget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 vestibulum dolor </a:t>
            </a:r>
            <a:r>
              <a:rPr lang="en-US" sz="800" u="none" strike="noStrike" dirty="0" err="1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venenatis</a:t>
            </a:r>
            <a:r>
              <a:rPr lang="en-US" sz="800" u="none" strike="noStrike" dirty="0">
                <a:solidFill>
                  <a:srgbClr val="000000">
                    <a:alpha val="21961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72800" y="1955800"/>
            <a:ext cx="481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endParaRPr lang="ko-KR" sz="2900" b="0" i="0" u="none" strike="noStrike" spc="-1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72800" y="3187700"/>
            <a:ext cx="481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 </a:t>
            </a:r>
            <a:r>
              <a:rPr lang="ko-KR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소비의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72800" y="4445000"/>
            <a:ext cx="481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ko-KR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주목할</a:t>
            </a:r>
            <a:r>
              <a:rPr lang="en-US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</a:t>
            </a:r>
            <a:r>
              <a:rPr lang="en-US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72800" y="5689600"/>
            <a:ext cx="481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ko-KR" sz="2900" b="0" i="0" u="none" strike="noStrike" spc="-1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  <a:r>
              <a:rPr lang="en-US" sz="2900" b="0" i="0" u="none" strike="noStrike" spc="-1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72800" y="6934200"/>
            <a:ext cx="481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ko-KR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72800" y="8191500"/>
            <a:ext cx="48133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ko-KR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</a:t>
            </a:r>
            <a:r>
              <a:rPr lang="en-US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29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37700" y="2120900"/>
            <a:ext cx="1041400" cy="651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8489"/>
              </a:lnSpc>
            </a:pPr>
            <a:r>
              <a:rPr lang="en-US" sz="1600" u="none" strike="noStrike" spc="300" dirty="0">
                <a:solidFill>
                  <a:srgbClr val="00D86D"/>
                </a:solidFill>
                <a:latin typeface="맑은 고딕" panose="020B0503020000020004" pitchFamily="50" charset="-127"/>
              </a:rPr>
              <a:t>01</a:t>
            </a: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00D86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00D86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r>
              <a:rPr lang="en-US" sz="1600" u="none" strike="noStrike" spc="300" dirty="0">
                <a:solidFill>
                  <a:srgbClr val="F8F8F8"/>
                </a:solidFill>
                <a:latin typeface="맑은 고딕" panose="020B0503020000020004" pitchFamily="50" charset="-127"/>
              </a:rPr>
              <a:t>02</a:t>
            </a: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F8F8F8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F8F8F8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r>
              <a:rPr lang="en-US" sz="1600" u="none" strike="noStrike" spc="300" dirty="0">
                <a:solidFill>
                  <a:srgbClr val="474A50"/>
                </a:solidFill>
                <a:latin typeface="맑은 고딕" panose="020B0503020000020004" pitchFamily="50" charset="-127"/>
              </a:rPr>
              <a:t>03</a:t>
            </a: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474A50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474A50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r>
              <a:rPr lang="en-US" sz="1600" u="none" strike="noStrike" spc="300" dirty="0">
                <a:solidFill>
                  <a:srgbClr val="00D86D"/>
                </a:solidFill>
                <a:latin typeface="맑은 고딕" panose="020B0503020000020004" pitchFamily="50" charset="-127"/>
              </a:rPr>
              <a:t>04</a:t>
            </a: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00D86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00D86D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r>
              <a:rPr lang="en-US" sz="1600" u="none" strike="noStrike" spc="300" dirty="0">
                <a:solidFill>
                  <a:srgbClr val="F8F8F8"/>
                </a:solidFill>
                <a:latin typeface="맑은 고딕" panose="020B0503020000020004" pitchFamily="50" charset="-127"/>
              </a:rPr>
              <a:t>05</a:t>
            </a: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F8F8F8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endParaRPr lang="en-US" sz="1600" u="none" strike="noStrike" spc="300" dirty="0">
              <a:solidFill>
                <a:srgbClr val="F8F8F8"/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68489"/>
              </a:lnSpc>
            </a:pPr>
            <a:r>
              <a:rPr lang="en-US" sz="1600" u="none" strike="noStrike" spc="300" dirty="0">
                <a:solidFill>
                  <a:srgbClr val="474A50"/>
                </a:solidFill>
                <a:latin typeface="맑은 고딕" panose="020B0503020000020004" pitchFamily="50" charset="-127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F1B8B-122A-B569-4514-9F6CD56A0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12">
            <a:extLst>
              <a:ext uri="{FF2B5EF4-FFF2-40B4-BE49-F238E27FC236}">
                <a16:creationId xmlns:a16="http://schemas.microsoft.com/office/drawing/2014/main" id="{53109BBB-53C6-2A78-506B-AC1AC089F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624191"/>
              </p:ext>
            </p:extLst>
          </p:nvPr>
        </p:nvGraphicFramePr>
        <p:xfrm>
          <a:off x="1760321" y="3862156"/>
          <a:ext cx="5111272" cy="1744093"/>
        </p:xfrm>
        <a:graphic>
          <a:graphicData uri="http://schemas.openxmlformats.org/drawingml/2006/table">
            <a:tbl>
              <a:tblPr/>
              <a:tblGrid>
                <a:gridCol w="127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9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Noto Sans CJK KR DemiLight"/>
                        </a:rPr>
                        <a:t>구분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spc="-100" dirty="0">
                          <a:solidFill>
                            <a:srgbClr val="25599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</a:t>
                      </a:r>
                      <a:r>
                        <a:rPr lang="ko-KR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</a:t>
                      </a:r>
                      <a:r>
                        <a:rPr lang="ko-KR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71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</a:t>
                      </a:r>
                      <a:r>
                        <a:rPr lang="en-US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1400" b="0" i="0" u="none" strike="noStrike" spc="-100" dirty="0">
                          <a:solidFill>
                            <a:srgbClr val="000000"/>
                          </a:solidFill>
                          <a:ea typeface="맑은 고딕" panose="020B0503020000020004" pitchFamily="50" charset="-127"/>
                        </a:rPr>
                        <a:t>규모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500" b="0" i="0" u="none" strike="noStrike" spc="-100" dirty="0">
                          <a:solidFill>
                            <a:srgbClr val="25599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500" b="0" i="0" u="none" strike="noStrike" spc="-100" dirty="0">
                          <a:solidFill>
                            <a:srgbClr val="707070"/>
                          </a:solidFill>
                          <a:latin typeface="맑은 고딕" panose="020B0503020000020004" pitchFamily="50" charset="-127"/>
                          <a:ea typeface="Noto Sans CJK KR Regular"/>
                        </a:rPr>
                        <a:t>텍스트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500" b="0" i="0" u="none" strike="noStrike" spc="-100" dirty="0">
                          <a:solidFill>
                            <a:srgbClr val="707070"/>
                          </a:solidFill>
                          <a:latin typeface="맑은 고딕" panose="020B0503020000020004" pitchFamily="50" charset="-127"/>
                          <a:ea typeface="Noto Sans CJK KR Regular"/>
                        </a:rPr>
                        <a:t>텍스트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71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spc="-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매출액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71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4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1400" b="0" i="0" u="none" strike="noStrike" dirty="0" err="1">
                          <a:solidFill>
                            <a:srgbClr val="000000"/>
                          </a:solidFill>
                          <a:ea typeface="맑은 고딕" panose="020B0503020000020004" pitchFamily="50" charset="-127"/>
                        </a:rPr>
                        <a:t>제품수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>
                        <a:latin typeface="맑은 고딕" panose="020B0503020000020004" pitchFamily="50" charset="-127"/>
                      </a:endParaRPr>
                    </a:p>
                  </a:txBody>
                  <a:tcPr marL="19050" marR="19050" marT="19050" marB="19050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F31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TextBox 13">
            <a:extLst>
              <a:ext uri="{FF2B5EF4-FFF2-40B4-BE49-F238E27FC236}">
                <a16:creationId xmlns:a16="http://schemas.microsoft.com/office/drawing/2014/main" id="{66C9527E-FB28-0153-2B1C-CC063B8DFFFE}"/>
              </a:ext>
            </a:extLst>
          </p:cNvPr>
          <p:cNvSpPr txBox="1"/>
          <p:nvPr/>
        </p:nvSpPr>
        <p:spPr>
          <a:xfrm>
            <a:off x="1760321" y="3184112"/>
            <a:ext cx="4364935" cy="3139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A.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경쟁사별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</a:p>
        </p:txBody>
      </p:sp>
      <p:pic>
        <p:nvPicPr>
          <p:cNvPr id="42" name="Picture 14">
            <a:extLst>
              <a:ext uri="{FF2B5EF4-FFF2-40B4-BE49-F238E27FC236}">
                <a16:creationId xmlns:a16="http://schemas.microsoft.com/office/drawing/2014/main" id="{064DB52D-D921-0BF9-3915-2DD70ADE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21" y="6488578"/>
            <a:ext cx="6652966" cy="3524569"/>
          </a:xfrm>
          <a:prstGeom prst="rect">
            <a:avLst/>
          </a:prstGeom>
        </p:spPr>
      </p:pic>
      <p:sp>
        <p:nvSpPr>
          <p:cNvPr id="43" name="TextBox 15">
            <a:extLst>
              <a:ext uri="{FF2B5EF4-FFF2-40B4-BE49-F238E27FC236}">
                <a16:creationId xmlns:a16="http://schemas.microsoft.com/office/drawing/2014/main" id="{475E86A2-2B1E-E706-4CF5-A0AA1C4DE27F}"/>
              </a:ext>
            </a:extLst>
          </p:cNvPr>
          <p:cNvSpPr txBox="1"/>
          <p:nvPr/>
        </p:nvSpPr>
        <p:spPr>
          <a:xfrm>
            <a:off x="1760321" y="6219412"/>
            <a:ext cx="4364935" cy="3139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B.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제품별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</a:t>
            </a:r>
          </a:p>
        </p:txBody>
      </p:sp>
      <p:pic>
        <p:nvPicPr>
          <p:cNvPr id="44" name="Picture 16">
            <a:extLst>
              <a:ext uri="{FF2B5EF4-FFF2-40B4-BE49-F238E27FC236}">
                <a16:creationId xmlns:a16="http://schemas.microsoft.com/office/drawing/2014/main" id="{7A68B4C6-5BDB-CEBC-1FB9-0D5A1697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521" y="4480614"/>
            <a:ext cx="1693978" cy="655733"/>
          </a:xfrm>
          <a:prstGeom prst="rect">
            <a:avLst/>
          </a:prstGeom>
          <a:effectLst>
            <a:outerShdw blurRad="10859" dist="47372" dir="2700000">
              <a:srgbClr val="000000">
                <a:alpha val="20000"/>
              </a:srgbClr>
            </a:outerShdw>
          </a:effec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id="{D2225238-F40E-E8E7-94D7-A287510836C8}"/>
              </a:ext>
            </a:extLst>
          </p:cNvPr>
          <p:cNvSpPr txBox="1"/>
          <p:nvPr/>
        </p:nvSpPr>
        <p:spPr>
          <a:xfrm>
            <a:off x="3208121" y="4715446"/>
            <a:ext cx="1243894" cy="2558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강조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sz="1600" b="0" i="0" u="none" strike="noStrike" spc="-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66A7AD76-C44D-6C1B-95EE-0A62AF42CD88}"/>
              </a:ext>
            </a:extLst>
          </p:cNvPr>
          <p:cNvSpPr txBox="1"/>
          <p:nvPr/>
        </p:nvSpPr>
        <p:spPr>
          <a:xfrm>
            <a:off x="14634265" y="9851636"/>
            <a:ext cx="2565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200" b="0" i="0" u="none" strike="noStrike" spc="-100" dirty="0">
                <a:solidFill>
                  <a:srgbClr val="000000">
                    <a:alpha val="70196"/>
                  </a:srgbClr>
                </a:solidFill>
                <a:latin typeface="맑은 고딕" panose="020B0503020000020004" pitchFamily="50" charset="-127"/>
                <a:ea typeface="Noto Sans CJK KR Regular"/>
              </a:rPr>
              <a:t>항목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D9EBADA8-335B-45BE-0289-D145A8963970}"/>
              </a:ext>
            </a:extLst>
          </p:cNvPr>
          <p:cNvSpPr txBox="1"/>
          <p:nvPr/>
        </p:nvSpPr>
        <p:spPr>
          <a:xfrm>
            <a:off x="11433865" y="9851636"/>
            <a:ext cx="2565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" b="0" i="0" u="none" strike="noStrike" spc="-100" dirty="0">
                <a:solidFill>
                  <a:srgbClr val="000000">
                    <a:alpha val="70196"/>
                  </a:srgbClr>
                </a:solidFill>
                <a:latin typeface="맑은 고딕" panose="020B0503020000020004" pitchFamily="50" charset="-127"/>
                <a:ea typeface="Noto Sans CJK KR Regular"/>
              </a:rPr>
              <a:t>항목</a:t>
            </a: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CD0A95A9-7E29-F930-A343-513AE0328B58}"/>
              </a:ext>
            </a:extLst>
          </p:cNvPr>
          <p:cNvSpPr txBox="1"/>
          <p:nvPr/>
        </p:nvSpPr>
        <p:spPr>
          <a:xfrm>
            <a:off x="8208065" y="9851636"/>
            <a:ext cx="25654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 spc="-100" dirty="0">
                <a:solidFill>
                  <a:srgbClr val="000000">
                    <a:alpha val="70196"/>
                  </a:srgbClr>
                </a:solidFill>
                <a:latin typeface="맑은 고딕" panose="020B0503020000020004" pitchFamily="50" charset="-127"/>
                <a:ea typeface="Noto Sans CJK KR Regular"/>
              </a:rPr>
              <a:t>항목</a:t>
            </a:r>
          </a:p>
        </p:txBody>
      </p:sp>
      <p:pic>
        <p:nvPicPr>
          <p:cNvPr id="62" name="Picture 7">
            <a:extLst>
              <a:ext uri="{FF2B5EF4-FFF2-40B4-BE49-F238E27FC236}">
                <a16:creationId xmlns:a16="http://schemas.microsoft.com/office/drawing/2014/main" id="{FBCC3522-6221-C5D6-4AE4-257F20C6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65" y="783836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63" name="Picture 8">
            <a:extLst>
              <a:ext uri="{FF2B5EF4-FFF2-40B4-BE49-F238E27FC236}">
                <a16:creationId xmlns:a16="http://schemas.microsoft.com/office/drawing/2014/main" id="{470555E8-D405-F73B-0B87-A74B7F510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2235" y="783836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64" name="Picture 9">
            <a:extLst>
              <a:ext uri="{FF2B5EF4-FFF2-40B4-BE49-F238E27FC236}">
                <a16:creationId xmlns:a16="http://schemas.microsoft.com/office/drawing/2014/main" id="{003D0AED-F582-D4C8-52CC-D25DE9025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4965" y="783836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68" name="TextBox 17">
            <a:extLst>
              <a:ext uri="{FF2B5EF4-FFF2-40B4-BE49-F238E27FC236}">
                <a16:creationId xmlns:a16="http://schemas.microsoft.com/office/drawing/2014/main" id="{F31DCAC5-75A4-3472-53A2-BD7D5D92DB77}"/>
              </a:ext>
            </a:extLst>
          </p:cNvPr>
          <p:cNvSpPr txBox="1"/>
          <p:nvPr/>
        </p:nvSpPr>
        <p:spPr>
          <a:xfrm>
            <a:off x="1701800" y="974336"/>
            <a:ext cx="74422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altLang="ko-KR" sz="4400" spc="-200" dirty="0" err="1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뱅크 카드 </a:t>
            </a: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포지셔닝 로드맵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8DCD4747-DA72-B077-BE1C-3C8674808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0" y="4191000"/>
            <a:ext cx="7874000" cy="5410200"/>
          </a:xfrm>
          <a:prstGeom prst="rect">
            <a:avLst/>
          </a:prstGeom>
        </p:spPr>
      </p:pic>
      <p:pic>
        <p:nvPicPr>
          <p:cNvPr id="70" name="Picture 3">
            <a:extLst>
              <a:ext uri="{FF2B5EF4-FFF2-40B4-BE49-F238E27FC236}">
                <a16:creationId xmlns:a16="http://schemas.microsoft.com/office/drawing/2014/main" id="{0D00EC8B-D9B9-73EB-B9D3-E90EBD6E32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1010900" y="4699000"/>
            <a:ext cx="4381500" cy="4381500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AA2487CE-236E-C7DC-18BB-13728A30C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5626100"/>
            <a:ext cx="2501900" cy="2501900"/>
          </a:xfrm>
          <a:prstGeom prst="rect">
            <a:avLst/>
          </a:prstGeom>
        </p:spPr>
      </p:pic>
      <p:pic>
        <p:nvPicPr>
          <p:cNvPr id="72" name="Picture 5">
            <a:extLst>
              <a:ext uri="{FF2B5EF4-FFF2-40B4-BE49-F238E27FC236}">
                <a16:creationId xmlns:a16="http://schemas.microsoft.com/office/drawing/2014/main" id="{6EE0D643-8ED2-6E5C-6107-4FC80E717F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0" y="5219700"/>
            <a:ext cx="3314700" cy="3314700"/>
          </a:xfrm>
          <a:prstGeom prst="rect">
            <a:avLst/>
          </a:prstGeom>
        </p:spPr>
      </p:pic>
      <p:pic>
        <p:nvPicPr>
          <p:cNvPr id="73" name="Picture 11">
            <a:extLst>
              <a:ext uri="{FF2B5EF4-FFF2-40B4-BE49-F238E27FC236}">
                <a16:creationId xmlns:a16="http://schemas.microsoft.com/office/drawing/2014/main" id="{DC2AA148-AC7B-CB3E-2A12-88846EA49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3400" y="7200900"/>
            <a:ext cx="927100" cy="927100"/>
          </a:xfrm>
          <a:prstGeom prst="rect">
            <a:avLst/>
          </a:prstGeom>
        </p:spPr>
      </p:pic>
      <p:pic>
        <p:nvPicPr>
          <p:cNvPr id="74" name="Picture 12">
            <a:extLst>
              <a:ext uri="{FF2B5EF4-FFF2-40B4-BE49-F238E27FC236}">
                <a16:creationId xmlns:a16="http://schemas.microsoft.com/office/drawing/2014/main" id="{B002049F-A122-BAA5-B970-0A25B0F300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81100" y="7835900"/>
            <a:ext cx="927100" cy="927100"/>
          </a:xfrm>
          <a:prstGeom prst="rect">
            <a:avLst/>
          </a:prstGeom>
        </p:spPr>
      </p:pic>
      <p:pic>
        <p:nvPicPr>
          <p:cNvPr id="75" name="Picture 15">
            <a:extLst>
              <a:ext uri="{FF2B5EF4-FFF2-40B4-BE49-F238E27FC236}">
                <a16:creationId xmlns:a16="http://schemas.microsoft.com/office/drawing/2014/main" id="{CE160AF2-C412-2C0E-13C8-9CD6DEEA38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0700" y="6870700"/>
            <a:ext cx="5054600" cy="25400"/>
          </a:xfrm>
          <a:prstGeom prst="rect">
            <a:avLst/>
          </a:prstGeom>
        </p:spPr>
      </p:pic>
      <p:pic>
        <p:nvPicPr>
          <p:cNvPr id="76" name="Picture 16">
            <a:extLst>
              <a:ext uri="{FF2B5EF4-FFF2-40B4-BE49-F238E27FC236}">
                <a16:creationId xmlns:a16="http://schemas.microsoft.com/office/drawing/2014/main" id="{4392FA20-5961-B579-8B60-CE3313EEF1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1061700" y="6883400"/>
            <a:ext cx="4279900" cy="25400"/>
          </a:xfrm>
          <a:prstGeom prst="rect">
            <a:avLst/>
          </a:prstGeom>
        </p:spPr>
      </p:pic>
      <p:pic>
        <p:nvPicPr>
          <p:cNvPr id="77" name="Picture 17">
            <a:extLst>
              <a:ext uri="{FF2B5EF4-FFF2-40B4-BE49-F238E27FC236}">
                <a16:creationId xmlns:a16="http://schemas.microsoft.com/office/drawing/2014/main" id="{FA5F5075-872A-C3C1-091B-5C4E2CA615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36700" y="5219700"/>
            <a:ext cx="927100" cy="927100"/>
          </a:xfrm>
          <a:prstGeom prst="rect">
            <a:avLst/>
          </a:prstGeom>
        </p:spPr>
      </p:pic>
      <p:pic>
        <p:nvPicPr>
          <p:cNvPr id="78" name="Picture 18">
            <a:extLst>
              <a:ext uri="{FF2B5EF4-FFF2-40B4-BE49-F238E27FC236}">
                <a16:creationId xmlns:a16="http://schemas.microsoft.com/office/drawing/2014/main" id="{34C21F7E-190E-6801-F0F8-66F49C231B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0900" y="5689600"/>
            <a:ext cx="927100" cy="927100"/>
          </a:xfrm>
          <a:prstGeom prst="rect">
            <a:avLst/>
          </a:prstGeom>
        </p:spPr>
      </p:pic>
      <p:sp>
        <p:nvSpPr>
          <p:cNvPr id="79" name="TextBox 19">
            <a:extLst>
              <a:ext uri="{FF2B5EF4-FFF2-40B4-BE49-F238E27FC236}">
                <a16:creationId xmlns:a16="http://schemas.microsoft.com/office/drawing/2014/main" id="{67336B75-238F-7DB6-F6C7-64A254667557}"/>
              </a:ext>
            </a:extLst>
          </p:cNvPr>
          <p:cNvSpPr txBox="1"/>
          <p:nvPr/>
        </p:nvSpPr>
        <p:spPr>
          <a:xfrm>
            <a:off x="9677400" y="67564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</a:rPr>
              <a:t> A</a:t>
            </a: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A7720E19-8562-16D7-A6C3-0F0138AA9FB5}"/>
              </a:ext>
            </a:extLst>
          </p:cNvPr>
          <p:cNvSpPr txBox="1"/>
          <p:nvPr/>
        </p:nvSpPr>
        <p:spPr>
          <a:xfrm>
            <a:off x="15709900" y="67564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</a:rPr>
              <a:t> A</a:t>
            </a: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1DAC1D79-9C89-2CCF-221A-834E5C5AAEB7}"/>
              </a:ext>
            </a:extLst>
          </p:cNvPr>
          <p:cNvSpPr txBox="1"/>
          <p:nvPr/>
        </p:nvSpPr>
        <p:spPr>
          <a:xfrm>
            <a:off x="12687300" y="44704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</a:rPr>
              <a:t> A</a:t>
            </a:r>
          </a:p>
        </p:txBody>
      </p:sp>
      <p:sp>
        <p:nvSpPr>
          <p:cNvPr id="82" name="TextBox 22">
            <a:extLst>
              <a:ext uri="{FF2B5EF4-FFF2-40B4-BE49-F238E27FC236}">
                <a16:creationId xmlns:a16="http://schemas.microsoft.com/office/drawing/2014/main" id="{F8412661-E7BC-21EF-9D55-0C279A8CE5EA}"/>
              </a:ext>
            </a:extLst>
          </p:cNvPr>
          <p:cNvSpPr txBox="1"/>
          <p:nvPr/>
        </p:nvSpPr>
        <p:spPr>
          <a:xfrm>
            <a:off x="12687300" y="90424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400" b="1" i="0" u="none" strike="noStrike" dirty="0">
                <a:solidFill>
                  <a:srgbClr val="FF6937"/>
                </a:solidFill>
                <a:latin typeface="맑은 고딕" panose="020B0503020000020004" pitchFamily="50" charset="-127"/>
              </a:rPr>
              <a:t> A</a:t>
            </a:r>
          </a:p>
        </p:txBody>
      </p:sp>
      <p:sp>
        <p:nvSpPr>
          <p:cNvPr id="83" name="TextBox 23">
            <a:extLst>
              <a:ext uri="{FF2B5EF4-FFF2-40B4-BE49-F238E27FC236}">
                <a16:creationId xmlns:a16="http://schemas.microsoft.com/office/drawing/2014/main" id="{4E3C5F37-C87A-EB30-8302-28375691C14F}"/>
              </a:ext>
            </a:extLst>
          </p:cNvPr>
          <p:cNvSpPr txBox="1"/>
          <p:nvPr/>
        </p:nvSpPr>
        <p:spPr>
          <a:xfrm>
            <a:off x="14325600" y="5422900"/>
            <a:ext cx="76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</a:p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84" name="TextBox 24">
            <a:extLst>
              <a:ext uri="{FF2B5EF4-FFF2-40B4-BE49-F238E27FC236}">
                <a16:creationId xmlns:a16="http://schemas.microsoft.com/office/drawing/2014/main" id="{B5E29EF7-26B4-89DD-E0AE-ADD2DBEF8EB6}"/>
              </a:ext>
            </a:extLst>
          </p:cNvPr>
          <p:cNvSpPr txBox="1"/>
          <p:nvPr/>
        </p:nvSpPr>
        <p:spPr>
          <a:xfrm>
            <a:off x="12039600" y="7404100"/>
            <a:ext cx="76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</a:p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85" name="TextBox 25">
            <a:extLst>
              <a:ext uri="{FF2B5EF4-FFF2-40B4-BE49-F238E27FC236}">
                <a16:creationId xmlns:a16="http://schemas.microsoft.com/office/drawing/2014/main" id="{D7AC7E54-48BC-FC5E-AD1A-02748218C27F}"/>
              </a:ext>
            </a:extLst>
          </p:cNvPr>
          <p:cNvSpPr txBox="1"/>
          <p:nvPr/>
        </p:nvSpPr>
        <p:spPr>
          <a:xfrm>
            <a:off x="13957300" y="8039100"/>
            <a:ext cx="76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</a:p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86" name="TextBox 31">
            <a:extLst>
              <a:ext uri="{FF2B5EF4-FFF2-40B4-BE49-F238E27FC236}">
                <a16:creationId xmlns:a16="http://schemas.microsoft.com/office/drawing/2014/main" id="{3EFC912C-D0E2-749B-F468-AB8A0BCB0A53}"/>
              </a:ext>
            </a:extLst>
          </p:cNvPr>
          <p:cNvSpPr txBox="1"/>
          <p:nvPr/>
        </p:nvSpPr>
        <p:spPr>
          <a:xfrm>
            <a:off x="10629900" y="2781300"/>
            <a:ext cx="5156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r>
              <a:rPr 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</a:p>
        </p:txBody>
      </p:sp>
      <p:sp>
        <p:nvSpPr>
          <p:cNvPr id="87" name="TextBox 34">
            <a:extLst>
              <a:ext uri="{FF2B5EF4-FFF2-40B4-BE49-F238E27FC236}">
                <a16:creationId xmlns:a16="http://schemas.microsoft.com/office/drawing/2014/main" id="{D281AA1F-DEFC-0E58-3452-EC26F5526D99}"/>
              </a:ext>
            </a:extLst>
          </p:cNvPr>
          <p:cNvSpPr txBox="1"/>
          <p:nvPr/>
        </p:nvSpPr>
        <p:spPr>
          <a:xfrm>
            <a:off x="11099800" y="5892800"/>
            <a:ext cx="76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</a:p>
          <a:p>
            <a:pPr lvl="0" algn="ctr">
              <a:lnSpc>
                <a:spcPct val="116199"/>
              </a:lnSpc>
            </a:pPr>
            <a:r>
              <a:rPr lang="ko-KR" sz="1400" b="0" i="0" u="none" strike="noStrike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260973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0" y="4191000"/>
            <a:ext cx="7696200" cy="303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28700" y="711200"/>
            <a:ext cx="46863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711200"/>
            <a:ext cx="7620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4191000"/>
            <a:ext cx="7874000" cy="541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 rot="5400000">
            <a:off x="-375088" y="7306879"/>
            <a:ext cx="102870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2458700" y="711200"/>
            <a:ext cx="46863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7600" y="9664700"/>
            <a:ext cx="469900" cy="46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200" y="7480300"/>
            <a:ext cx="2489200" cy="212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7581900"/>
            <a:ext cx="22733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700" y="7480300"/>
            <a:ext cx="2489200" cy="212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2300" y="7581900"/>
            <a:ext cx="22733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200" y="7480300"/>
            <a:ext cx="2489200" cy="212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55800" y="7581900"/>
            <a:ext cx="22733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700" y="4775200"/>
            <a:ext cx="4076700" cy="463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5359400"/>
            <a:ext cx="15367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200" y="7505700"/>
            <a:ext cx="15367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6540500"/>
            <a:ext cx="495300" cy="109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6540500"/>
            <a:ext cx="622300" cy="10922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2900" y="4508500"/>
            <a:ext cx="279400" cy="48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69600" y="4508500"/>
            <a:ext cx="279400" cy="48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9000" y="4508500"/>
            <a:ext cx="2794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15700" y="4508500"/>
            <a:ext cx="2794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95100" y="4508500"/>
            <a:ext cx="279400" cy="482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61800" y="4508500"/>
            <a:ext cx="279400" cy="482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41200" y="4508500"/>
            <a:ext cx="279400" cy="482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07900" y="4508500"/>
            <a:ext cx="279400" cy="482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87300" y="4508500"/>
            <a:ext cx="279400" cy="482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4000" y="4508500"/>
            <a:ext cx="279400" cy="482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33400" y="4508500"/>
            <a:ext cx="279400" cy="482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00100" y="4508500"/>
            <a:ext cx="279400" cy="482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79500" y="4508500"/>
            <a:ext cx="279400" cy="482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46200" y="4508500"/>
            <a:ext cx="279400" cy="482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25600" y="4508500"/>
            <a:ext cx="279400" cy="482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92300" y="4508500"/>
            <a:ext cx="279400" cy="4826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0502900" y="5435600"/>
            <a:ext cx="279400" cy="482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0769600" y="5435600"/>
            <a:ext cx="279400" cy="482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1049000" y="5435600"/>
            <a:ext cx="279400" cy="482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1315700" y="5435600"/>
            <a:ext cx="279400" cy="482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1595100" y="5435600"/>
            <a:ext cx="279400" cy="482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1861800" y="5435600"/>
            <a:ext cx="279400" cy="482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2141200" y="5435600"/>
            <a:ext cx="279400" cy="482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2407900" y="5435600"/>
            <a:ext cx="279400" cy="482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2687300" y="5435600"/>
            <a:ext cx="279400" cy="482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2954000" y="5435600"/>
            <a:ext cx="279400" cy="482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3233400" y="5435600"/>
            <a:ext cx="279400" cy="4826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13500100" y="5435600"/>
            <a:ext cx="279400" cy="4826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10502900" y="6362700"/>
            <a:ext cx="279400" cy="482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10769600" y="6362700"/>
            <a:ext cx="279400" cy="482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11049000" y="6362700"/>
            <a:ext cx="279400" cy="4826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11315700" y="6362700"/>
            <a:ext cx="279400" cy="4826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11595100" y="6362700"/>
            <a:ext cx="279400" cy="4826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11861800" y="6362700"/>
            <a:ext cx="279400" cy="4826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4">
            <a:alphaModFix amt="40000"/>
          </a:blip>
          <a:stretch>
            <a:fillRect/>
          </a:stretch>
        </p:blipFill>
        <p:spPr>
          <a:xfrm>
            <a:off x="12141200" y="6362700"/>
            <a:ext cx="279400" cy="482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56000" y="4533900"/>
            <a:ext cx="952500" cy="3937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19300" y="8229600"/>
            <a:ext cx="673100" cy="673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12300" y="8216900"/>
            <a:ext cx="673100" cy="673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15800" y="8229600"/>
            <a:ext cx="673100" cy="673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970000" y="5613400"/>
            <a:ext cx="977900" cy="889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23800" y="6527800"/>
            <a:ext cx="2324100" cy="88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12300" y="8864600"/>
            <a:ext cx="2159000" cy="254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41200" y="8864600"/>
            <a:ext cx="2159000" cy="254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744700" y="8890000"/>
            <a:ext cx="2159000" cy="254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1003300" y="901700"/>
            <a:ext cx="82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03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476500" y="901700"/>
            <a:ext cx="283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400300" y="2781300"/>
            <a:ext cx="5156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r>
              <a:rPr 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2458700" y="901700"/>
            <a:ext cx="429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sz="2000" b="0" i="0" u="none" strike="noStrike" spc="-100" dirty="0" err="1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인포그래픽으로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인정받는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 </a:t>
            </a:r>
            <a:r>
              <a:rPr lang="ko-KR" sz="20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성과</a:t>
            </a:r>
            <a:r>
              <a:rPr lang="en-US" sz="20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7780000" y="9753600"/>
            <a:ext cx="152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5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794000" y="4445000"/>
            <a:ext cx="43688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* 2060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5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083300" y="5461000"/>
            <a:ext cx="1866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60%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701800" y="7607300"/>
            <a:ext cx="1866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23%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9715500" y="4533900"/>
            <a:ext cx="142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9715500" y="5461000"/>
            <a:ext cx="142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9715500" y="6400800"/>
            <a:ext cx="142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6217900" y="45974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Best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5100300" y="4457700"/>
            <a:ext cx="1435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700" b="1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120</a:t>
            </a:r>
            <a:r>
              <a:rPr lang="ko-KR" sz="2700" b="1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5100300" y="5422900"/>
            <a:ext cx="142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sz="16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66</a:t>
            </a:r>
            <a:r>
              <a:rPr lang="ko-KR" sz="16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5100300" y="6375400"/>
            <a:ext cx="142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sz="16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66</a:t>
            </a:r>
            <a:r>
              <a:rPr lang="ko-KR" sz="16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9664700" y="7632700"/>
            <a:ext cx="185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2268200" y="7632700"/>
            <a:ext cx="185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4871700" y="7632700"/>
            <a:ext cx="185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 3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020300" y="8991600"/>
            <a:ext cx="1435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700" b="1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16.7 %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611100" y="8991600"/>
            <a:ext cx="1435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700" b="1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16.7 %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5214600" y="8991600"/>
            <a:ext cx="1435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700" b="1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16.7 %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299700" y="8331200"/>
            <a:ext cx="142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유형에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</a:p>
          <a:p>
            <a:pPr lvl="0" algn="l">
              <a:lnSpc>
                <a:spcPct val="116199"/>
              </a:lnSpc>
            </a:pP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2928600" y="8331200"/>
            <a:ext cx="142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유형에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</a:p>
          <a:p>
            <a:pPr lvl="0" algn="l">
              <a:lnSpc>
                <a:spcPct val="116199"/>
              </a:lnSpc>
            </a:pP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5532100" y="8343900"/>
            <a:ext cx="142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유형에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</a:p>
          <a:p>
            <a:pPr lvl="0" algn="l">
              <a:lnSpc>
                <a:spcPct val="116199"/>
              </a:lnSpc>
            </a:pP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2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0629900" y="2781300"/>
            <a:ext cx="5156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r>
              <a:rPr 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 rot="5400000">
            <a:off x="4000500" y="-1397000"/>
            <a:ext cx="10287000" cy="2722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28700" y="711200"/>
            <a:ext cx="46863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711200"/>
            <a:ext cx="7620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2458700" y="711200"/>
            <a:ext cx="46863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7600" y="9664700"/>
            <a:ext cx="4699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4051300"/>
            <a:ext cx="4305300" cy="463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4051300"/>
            <a:ext cx="4305300" cy="463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0" y="4051300"/>
            <a:ext cx="4305300" cy="4635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1900" y="901700"/>
            <a:ext cx="36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901700"/>
            <a:ext cx="283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강조된</a:t>
            </a:r>
            <a:r>
              <a:rPr lang="en-US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지표</a:t>
            </a:r>
            <a:r>
              <a:rPr lang="en-US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8700" y="901700"/>
            <a:ext cx="429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2919"/>
              </a:lnSpc>
            </a:pPr>
            <a:r>
              <a:rPr lang="ko-KR" sz="2000" b="0" i="0" u="none" strike="noStrike" spc="-100" dirty="0" err="1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인포그래픽으로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인정받는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 </a:t>
            </a:r>
            <a:r>
              <a:rPr lang="ko-KR" sz="20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성과</a:t>
            </a:r>
            <a:r>
              <a:rPr lang="en-US" sz="20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80000" y="9753600"/>
            <a:ext cx="152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3300" y="2679700"/>
            <a:ext cx="5130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재방문율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78600" y="2679700"/>
            <a:ext cx="5130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</a:t>
            </a:r>
            <a:r>
              <a:rPr 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4600" b="0" i="0" u="none" strike="noStrike" spc="-200" dirty="0" err="1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전환율</a:t>
            </a:r>
            <a:endParaRPr lang="ko-KR" sz="4600" b="0" i="0" u="none" strike="noStrike" spc="-200" dirty="0">
              <a:solidFill>
                <a:srgbClr val="FF693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39600" y="2679700"/>
            <a:ext cx="51308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ctr">
              <a:lnSpc>
                <a:spcPct val="116199"/>
              </a:lnSpc>
            </a:pP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4600" b="0" i="0" u="none" strike="noStrike" spc="-200" dirty="0" err="1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전환율</a:t>
            </a:r>
            <a:endParaRPr lang="ko-KR" sz="4600" b="0" i="0" u="none" strike="noStrike" spc="-200" dirty="0">
              <a:solidFill>
                <a:srgbClr val="FF693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17700" y="5778500"/>
            <a:ext cx="3314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000" b="1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50%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29500" y="5778500"/>
            <a:ext cx="3314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000" b="1" i="0" u="none" strike="noStrike" spc="-300" dirty="0">
                <a:solidFill>
                  <a:srgbClr val="FF6937"/>
                </a:solidFill>
                <a:latin typeface="맑은 고딕" panose="020B0503020000020004" pitchFamily="50" charset="-127"/>
              </a:rPr>
              <a:t>25%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41300" y="5778500"/>
            <a:ext cx="3314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000" b="1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80%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6900" y="8877300"/>
            <a:ext cx="340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수치에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04100" y="8877300"/>
            <a:ext cx="340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수치에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적어주세요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28600" y="8877300"/>
            <a:ext cx="3403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수치에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적어주세요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864100" y="-5740400"/>
            <a:ext cx="74803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6090900" y="3352800"/>
            <a:ext cx="74803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-342900" y="8178800"/>
            <a:ext cx="69850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3352800"/>
            <a:ext cx="8115300" cy="549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3700" y="5118100"/>
            <a:ext cx="6007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74000"/>
          </a:blip>
          <a:stretch>
            <a:fillRect/>
          </a:stretch>
        </p:blipFill>
        <p:spPr>
          <a:xfrm>
            <a:off x="7264400" y="7289800"/>
            <a:ext cx="28575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8700" y="7404100"/>
            <a:ext cx="2641600" cy="179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21300" y="1879600"/>
            <a:ext cx="586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간략한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줄글이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들어가는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영역입니다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55300" y="3581400"/>
            <a:ext cx="66040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0429"/>
              </a:lnSpc>
            </a:pPr>
            <a:r>
              <a:rPr lang="ko-KR" sz="40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</a:t>
            </a:r>
            <a:r>
              <a:rPr lang="ko-KR" sz="40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sz="40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동시에</a:t>
            </a:r>
          </a:p>
          <a:p>
            <a:pPr lvl="0" algn="l">
              <a:lnSpc>
                <a:spcPct val="100429"/>
              </a:lnSpc>
            </a:pPr>
            <a:r>
              <a:rPr lang="ko-KR" sz="40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</a:t>
            </a:r>
            <a:r>
              <a:rPr lang="ko-KR" sz="40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</a:t>
            </a:r>
            <a:r>
              <a:rPr lang="en-US" sz="40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4000" b="0" i="0" u="none" strike="noStrike" spc="-200" dirty="0" err="1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미리애드</a:t>
            </a:r>
            <a:endParaRPr lang="ko-KR" sz="4000" b="0" i="0" u="none" strike="noStrike" spc="-200" dirty="0">
              <a:solidFill>
                <a:srgbClr val="474A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55300" y="5486400"/>
            <a:ext cx="5994400" cy="322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 err="1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미리애드는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창구를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콘텐츠를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생성할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제공합니다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05410"/>
              </a:lnSpc>
            </a:pPr>
            <a:endParaRPr lang="en-US" sz="2200" b="0" i="0" u="none" strike="noStrike" spc="-100" dirty="0">
              <a:solidFill>
                <a:srgbClr val="474A50">
                  <a:alpha val="72941"/>
                </a:srgbClr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관한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트렌드에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맞추어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변화했는지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l">
              <a:lnSpc>
                <a:spcPct val="105410"/>
              </a:lnSpc>
            </a:pPr>
            <a:endParaRPr lang="en-US" sz="2200" b="0" i="0" u="none" strike="noStrike" spc="-100" dirty="0">
              <a:solidFill>
                <a:srgbClr val="474A50">
                  <a:alpha val="72941"/>
                </a:srgbClr>
              </a:solidFill>
              <a:latin typeface="맑은 고딕" panose="020B0503020000020004" pitchFamily="50" charset="-127"/>
            </a:endParaRPr>
          </a:p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관한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관한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10375900" y="-6007100"/>
            <a:ext cx="74803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3340100" y="8178800"/>
            <a:ext cx="74803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137400" y="8686800"/>
            <a:ext cx="69850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5143500"/>
            <a:ext cx="3975100" cy="129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2800" y="5143500"/>
            <a:ext cx="2755900" cy="129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39200" y="5143500"/>
            <a:ext cx="3975100" cy="129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04800" y="5143500"/>
            <a:ext cx="2755900" cy="129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51200" y="5143500"/>
            <a:ext cx="3975100" cy="129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31900" y="5143500"/>
            <a:ext cx="2755900" cy="129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" y="6896100"/>
            <a:ext cx="39751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9800" y="6896100"/>
            <a:ext cx="2755900" cy="129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6896100"/>
            <a:ext cx="3975100" cy="129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49100" y="6896100"/>
            <a:ext cx="27559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5500" y="6896100"/>
            <a:ext cx="3975100" cy="129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374900" y="6896100"/>
            <a:ext cx="2755900" cy="129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0" y="3733800"/>
            <a:ext cx="5334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주목할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43700" y="1879600"/>
            <a:ext cx="586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간략한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줄글이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들어가는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영역입니다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03600" y="3683000"/>
            <a:ext cx="11988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2880"/>
              </a:lnSpc>
            </a:pPr>
            <a:r>
              <a:rPr lang="en-US" sz="40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20</a:t>
            </a:r>
            <a:r>
              <a:rPr lang="en-US" altLang="ko-KR" sz="40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24</a:t>
            </a:r>
            <a:r>
              <a:rPr lang="ko-KR" sz="40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sz="40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</a:rPr>
              <a:t>  </a:t>
            </a:r>
            <a:r>
              <a:rPr lang="ko-KR" sz="40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27300" y="5499100"/>
            <a:ext cx="3543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lang="en-US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입력란</a:t>
            </a:r>
            <a:r>
              <a:rPr lang="en-US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2900" y="5499100"/>
            <a:ext cx="1574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39300" y="5499100"/>
            <a:ext cx="3543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lang="en-US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</a:rPr>
              <a:t> </a:t>
            </a:r>
            <a:r>
              <a:rPr lang="ko-KR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입력란</a:t>
            </a:r>
            <a:r>
              <a:rPr lang="en-US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04900" y="5499100"/>
            <a:ext cx="1574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738600" y="5499100"/>
            <a:ext cx="3543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lang="en-US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입력란</a:t>
            </a:r>
            <a:r>
              <a:rPr lang="en-US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-431800" y="5499100"/>
            <a:ext cx="1574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4300" y="7251700"/>
            <a:ext cx="3543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lang="en-US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입력란</a:t>
            </a:r>
            <a:r>
              <a:rPr lang="en-US" sz="34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49900" y="7251700"/>
            <a:ext cx="1574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83600" y="7251700"/>
            <a:ext cx="3543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lang="en-US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</a:rPr>
              <a:t> </a:t>
            </a:r>
            <a:r>
              <a:rPr lang="ko-KR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입력란</a:t>
            </a:r>
            <a:r>
              <a:rPr lang="en-US" sz="3400" b="0" i="0" u="none" strike="noStrike" spc="-100" dirty="0">
                <a:solidFill>
                  <a:srgbClr val="F8F8F8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49200" y="7251700"/>
            <a:ext cx="15748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5600" y="7251700"/>
            <a:ext cx="35433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</a:t>
            </a:r>
            <a:r>
              <a:rPr lang="en-US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입력란</a:t>
            </a:r>
            <a:r>
              <a:rPr lang="en-US" sz="34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864100" y="-5740400"/>
            <a:ext cx="74803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6090900" y="3352800"/>
            <a:ext cx="74803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-342900" y="8178800"/>
            <a:ext cx="69850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3352800"/>
            <a:ext cx="6223000" cy="598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200" y="3352800"/>
            <a:ext cx="8369300" cy="287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1300" y="6731000"/>
            <a:ext cx="2120900" cy="259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200" y="6451600"/>
            <a:ext cx="8369300" cy="2870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21300" y="1879600"/>
            <a:ext cx="586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간략한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줄글이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들어가는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영역입니다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28900" y="4254500"/>
            <a:ext cx="66040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0429"/>
              </a:lnSpc>
            </a:pPr>
            <a:r>
              <a:rPr lang="ko-KR" sz="41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</a:t>
            </a:r>
            <a:r>
              <a:rPr lang="en-US" sz="41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41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위한</a:t>
            </a:r>
          </a:p>
          <a:p>
            <a:pPr lvl="0" algn="l">
              <a:lnSpc>
                <a:spcPct val="100429"/>
              </a:lnSpc>
            </a:pPr>
            <a:r>
              <a:rPr lang="en-US" sz="41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AI </a:t>
            </a:r>
            <a:r>
              <a:rPr lang="ko-KR" sz="41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en-US" sz="41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1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도입</a:t>
            </a:r>
            <a:r>
              <a:rPr lang="en-US" sz="41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41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가속화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28900" y="5727700"/>
            <a:ext cx="59817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관한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전망에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상세하게</a:t>
            </a:r>
          </a:p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04300" y="4165600"/>
            <a:ext cx="38227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sz="38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r>
              <a:rPr lang="en-US" sz="38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8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</a:p>
          <a:p>
            <a:pPr lvl="0" algn="l">
              <a:lnSpc>
                <a:spcPct val="94619"/>
              </a:lnSpc>
            </a:pPr>
            <a:r>
              <a:rPr lang="ko-KR" sz="38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미디어로의</a:t>
            </a:r>
            <a:r>
              <a:rPr lang="en-US" sz="38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 </a:t>
            </a:r>
            <a:r>
              <a:rPr lang="ko-KR" sz="38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3800" y="4114800"/>
            <a:ext cx="31877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관한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전망에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 err="1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상세하게입력해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04300" y="7239000"/>
            <a:ext cx="38227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sz="38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단편</a:t>
            </a:r>
            <a:r>
              <a:rPr lang="en-US" sz="38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800" b="0" i="0" u="none" strike="noStrike" spc="-2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</a:p>
          <a:p>
            <a:pPr lvl="0" algn="l">
              <a:lnSpc>
                <a:spcPct val="94619"/>
              </a:lnSpc>
            </a:pPr>
            <a:r>
              <a:rPr lang="ko-KR" sz="3800" b="0" i="0" u="none" strike="noStrike" spc="-200" dirty="0">
                <a:solidFill>
                  <a:srgbClr val="A8B2C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sz="3800" b="0" i="0" u="none" strike="noStrike" spc="-200" dirty="0">
                <a:solidFill>
                  <a:srgbClr val="A8B2C5"/>
                </a:solidFill>
                <a:latin typeface="맑은 고딕" panose="020B0503020000020004" pitchFamily="50" charset="-127"/>
              </a:rPr>
              <a:t> </a:t>
            </a:r>
            <a:r>
              <a:rPr lang="ko-KR" sz="3800" b="0" i="0" u="none" strike="noStrike" spc="-200" dirty="0">
                <a:solidFill>
                  <a:srgbClr val="A8B2C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수요</a:t>
            </a:r>
            <a:r>
              <a:rPr lang="en-US" sz="3800" b="0" i="0" u="none" strike="noStrike" spc="-200" dirty="0">
                <a:solidFill>
                  <a:srgbClr val="A8B2C5"/>
                </a:solidFill>
                <a:latin typeface="맑은 고딕" panose="020B0503020000020004" pitchFamily="50" charset="-127"/>
              </a:rPr>
              <a:t> </a:t>
            </a:r>
            <a:r>
              <a:rPr lang="ko-KR" sz="3800" b="0" i="0" u="none" strike="noStrike" spc="-200" dirty="0">
                <a:solidFill>
                  <a:srgbClr val="A8B2C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23800" y="7226300"/>
            <a:ext cx="31877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관한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전망에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 </a:t>
            </a:r>
          </a:p>
          <a:p>
            <a:pPr lvl="0" algn="l">
              <a:lnSpc>
                <a:spcPct val="105410"/>
              </a:lnSpc>
            </a:pPr>
            <a:r>
              <a:rPr lang="ko-KR" sz="2000" b="0" i="0" u="none" strike="noStrike" spc="-100" dirty="0" err="1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상세하게입력해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0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422400" y="8864600"/>
            <a:ext cx="74803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4770100" y="7670800"/>
            <a:ext cx="74803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0845800" y="8534400"/>
            <a:ext cx="69850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9900" y="3340100"/>
            <a:ext cx="5842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5359400"/>
            <a:ext cx="5842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7404100"/>
            <a:ext cx="584200" cy="58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</a:rPr>
              <a:t> </a:t>
            </a:r>
            <a:r>
              <a:rPr lang="ko-KR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26000" y="1879600"/>
            <a:ext cx="586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간략한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줄글이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들어가는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영역입니다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9500" y="7340600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7340600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5700" y="3314700"/>
            <a:ext cx="119888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생선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5000" y="4140200"/>
            <a:ext cx="149098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결론과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제한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보고서의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2300" y="3505200"/>
            <a:ext cx="10414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8489"/>
              </a:lnSpc>
            </a:pPr>
            <a:r>
              <a:rPr lang="en-US" sz="16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25700" y="5334000"/>
            <a:ext cx="119888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등으로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05000" y="6159500"/>
            <a:ext cx="149098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결론과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제한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보고서의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66900" y="5524500"/>
            <a:ext cx="10414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8489"/>
              </a:lnSpc>
            </a:pPr>
            <a:r>
              <a:rPr lang="en-US" sz="16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25700" y="7378700"/>
            <a:ext cx="119888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880"/>
              </a:lnSpc>
            </a:pP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변화에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광고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r>
              <a:rPr lang="en-US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</a:rPr>
              <a:t> </a:t>
            </a:r>
            <a:r>
              <a:rPr lang="ko-KR" sz="3700" b="0" i="0" u="none" strike="noStrike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05000" y="8204200"/>
            <a:ext cx="149098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5410"/>
              </a:lnSpc>
            </a:pP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결론과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제한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보고서의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결론에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사항을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2200" b="0" i="0" u="none" strike="noStrike" spc="-100" dirty="0">
                <a:solidFill>
                  <a:srgbClr val="474A50">
                    <a:alpha val="72941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66900" y="7569200"/>
            <a:ext cx="330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8489"/>
              </a:lnSpc>
            </a:pPr>
            <a:r>
              <a:rPr lang="en-US" sz="16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03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599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C05C0-5FF1-002D-4740-71EA2BA7A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7B3591-A970-40AB-EF70-251F8E1E62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43AD11-82B7-E865-B8A0-BAA19E1A83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68D31E-A8AC-B045-6784-512D0F4C90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61EC096-9E17-F42C-EFAD-5F8D78C87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4D8DCCF-F6C4-BC8A-2407-65D2BE410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25192C4-C4E9-044E-9FD8-DC634CAD2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3FCC6B2-7220-7EC5-B437-DF170CA2F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C41D319-4573-9E96-E729-40682AFFE6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4A45BCA-82FC-054B-11FD-926E9D521353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A4C5606-E72B-CCD8-4090-AED1DB041DF2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4B603169-4544-8824-02DE-6091C3E58AAC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5AF89E8A-BED4-136E-A98B-442F447B0B4A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E656C-B643-8B33-A87C-BE5EA8792184}"/>
              </a:ext>
            </a:extLst>
          </p:cNvPr>
          <p:cNvSpPr txBox="1"/>
          <p:nvPr/>
        </p:nvSpPr>
        <p:spPr>
          <a:xfrm>
            <a:off x="1798403" y="3416458"/>
            <a:ext cx="124118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+mn-ea"/>
              </a:rPr>
              <a:t>성별 차이 크지는 않더라</a:t>
            </a:r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성별 소비 패턴 크게 다르지 않다는 시각화</a:t>
            </a:r>
            <a:r>
              <a:rPr lang="en-US" altLang="ko-KR" sz="3200" dirty="0">
                <a:latin typeface="+mn-ea"/>
              </a:rPr>
              <a:t>)</a:t>
            </a:r>
            <a:endParaRPr lang="ko-KR" altLang="en-US" sz="3200" dirty="0">
              <a:latin typeface="+mn-ea"/>
            </a:endParaRPr>
          </a:p>
          <a:p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147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424D6-E08E-513D-87DE-3E03789A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0BDE4A-DB42-3AF4-0153-819EDE37FA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5D4682-BBD5-F66C-9551-3521D9A8B6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1FC41D-5555-07BF-AB92-A23C85EE56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7AC0BF6-4E11-96EC-336C-AF5020BB7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091EFBA-A65B-7343-1117-FC7A64A84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054386A-9085-EE84-D74F-CFF7C3C94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FDAA18F-E6C6-D630-FDAC-D2CACF45C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BF773F6-4D7E-AD3C-66B1-8976A22B14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9FE9E1BF-814E-FA0C-3D0E-2E1ED01C6E2D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BE460E1-345F-26EF-E644-C8E2BE245E6C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AB9BEF1D-46EE-B8DA-7AC3-9E3C0B7E8613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57E10B93-FA7F-64C5-21A9-B52D24C46A48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AB69E-70A5-2AFA-C6D8-40A70BA960A8}"/>
              </a:ext>
            </a:extLst>
          </p:cNvPr>
          <p:cNvSpPr txBox="1"/>
          <p:nvPr/>
        </p:nvSpPr>
        <p:spPr>
          <a:xfrm>
            <a:off x="1798403" y="3416458"/>
            <a:ext cx="124118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+mn-ea"/>
              </a:rPr>
              <a:t>나이 차이 크더라</a:t>
            </a:r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연령대별 소비패턴이 아주 다른 시각화</a:t>
            </a:r>
            <a:r>
              <a:rPr lang="en-US" altLang="ko-KR" sz="3200" dirty="0">
                <a:latin typeface="+mn-ea"/>
              </a:rPr>
              <a:t>)</a:t>
            </a:r>
            <a:endParaRPr lang="ko-KR" altLang="en-US" sz="3200" dirty="0">
              <a:latin typeface="+mn-ea"/>
            </a:endParaRPr>
          </a:p>
          <a:p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68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540FB-F81F-EB36-CC0E-D4DD713C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0071D4-AF27-5C96-1DCB-56FF1C1EC7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9271000" y="-6007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38BB8E3-EA41-CAF1-436F-AC92AF2471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895600" y="78740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D70780-6D6E-6AAE-7EC6-5D1E5C90E0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87400" y="83820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3AAAABC-96CC-80F6-3F9B-7476EE3A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4A4AF0-FB5C-EF6C-B043-6C9DA4EB3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3963B2-6E66-C0F1-BFCA-F631718F2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06B39BD-7FFF-3C42-C2F9-218590B93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DACDAE-7F61-B881-BDBB-5FC865FD94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97CBC4C-E807-52E6-7AAF-0D4A191ABCE7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0127-7AB9-64B3-622F-02ECAA094105}"/>
              </a:ext>
            </a:extLst>
          </p:cNvPr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1CA7049-B07A-49E0-572E-8A5C7828E78A}"/>
              </a:ext>
            </a:extLst>
          </p:cNvPr>
          <p:cNvSpPr txBox="1"/>
          <p:nvPr/>
        </p:nvSpPr>
        <p:spPr>
          <a:xfrm>
            <a:off x="5880100" y="1879600"/>
            <a:ext cx="586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간략한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줄글이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들어가는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영역입니다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F139A3F-FAED-A115-66AC-AAE1959D0CCD}"/>
              </a:ext>
            </a:extLst>
          </p:cNvPr>
          <p:cNvSpPr txBox="1"/>
          <p:nvPr/>
        </p:nvSpPr>
        <p:spPr>
          <a:xfrm>
            <a:off x="6007100" y="4572000"/>
            <a:ext cx="1549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0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전월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대비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D9B07A4-C19B-22A4-EDD8-542234657614}"/>
              </a:ext>
            </a:extLst>
          </p:cNvPr>
          <p:cNvSpPr txBox="1"/>
          <p:nvPr/>
        </p:nvSpPr>
        <p:spPr>
          <a:xfrm>
            <a:off x="6007100" y="4762500"/>
            <a:ext cx="10287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5200" b="1" i="0" u="none" strike="noStrike" spc="-200" dirty="0">
                <a:solidFill>
                  <a:srgbClr val="FFFFFF"/>
                </a:solidFill>
                <a:latin typeface="맑은 고딕" panose="020B0503020000020004" pitchFamily="50" charset="-127"/>
              </a:rPr>
              <a:t>15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B4197783-97AB-EB3F-D9EB-9672B4EAD2E5}"/>
              </a:ext>
            </a:extLst>
          </p:cNvPr>
          <p:cNvSpPr txBox="1"/>
          <p:nvPr/>
        </p:nvSpPr>
        <p:spPr>
          <a:xfrm>
            <a:off x="6946900" y="4927600"/>
            <a:ext cx="1409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8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%P</a:t>
            </a:r>
          </a:p>
          <a:p>
            <a:pPr lvl="0" algn="l">
              <a:lnSpc>
                <a:spcPct val="95449"/>
              </a:lnSpc>
            </a:pPr>
            <a:r>
              <a:rPr lang="ko-KR" sz="18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하락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4E73E397-CEE8-F671-4904-225C89F8BEE0}"/>
              </a:ext>
            </a:extLst>
          </p:cNvPr>
          <p:cNvSpPr txBox="1"/>
          <p:nvPr/>
        </p:nvSpPr>
        <p:spPr>
          <a:xfrm>
            <a:off x="12534900" y="4318000"/>
            <a:ext cx="4991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57BFB32E-9310-62CF-6BE2-7C96CCD75709}"/>
              </a:ext>
            </a:extLst>
          </p:cNvPr>
          <p:cNvSpPr txBox="1"/>
          <p:nvPr/>
        </p:nvSpPr>
        <p:spPr>
          <a:xfrm>
            <a:off x="10007600" y="6921500"/>
            <a:ext cx="4991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멀티미디어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콘텐츠의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pic>
        <p:nvPicPr>
          <p:cNvPr id="38" name="그림 37" descr="텍스트, 개 품종, 애완동물, 스크린샷이(가) 표시된 사진&#10;&#10;자동 생성된 설명">
            <a:extLst>
              <a:ext uri="{FF2B5EF4-FFF2-40B4-BE49-F238E27FC236}">
                <a16:creationId xmlns:a16="http://schemas.microsoft.com/office/drawing/2014/main" id="{4946E6C1-3F4B-6DCB-33F1-CBA4E2A63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0" y="3048000"/>
            <a:ext cx="11455400" cy="63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2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626B2-7E28-1FAC-3893-C07AC08E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8DAA00-3038-D54B-D724-36AF4D16F9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D6EBD47-3DCB-6E61-B4AA-9A2131CAE6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9804405-7C31-A14C-0080-6CCBC4AFEA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7EB52B0-F8BC-73B0-7A08-393C97CEC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D180D2-4E3D-11F2-F218-427B6B646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75A36E0-5510-6035-35FD-D6E65D1C1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E76FD38-FEFC-E652-0FD7-1B29445B88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37DCB5F-ACD2-D5A1-1A59-FFB67ACE56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F26CF6C0-98DD-33AA-8F81-AA92A3189A6A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493C8DD-12E3-8117-0D30-944A48D54566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B406E7A-BD7D-DE10-714F-1AC1987E5B9A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2AE45C7E-A579-DA09-3B19-C45778128B4E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ECE1A-8CFE-DBAD-3158-AB9D74029CF9}"/>
              </a:ext>
            </a:extLst>
          </p:cNvPr>
          <p:cNvSpPr txBox="1"/>
          <p:nvPr/>
        </p:nvSpPr>
        <p:spPr>
          <a:xfrm>
            <a:off x="1798403" y="3416458"/>
            <a:ext cx="124118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latin typeface="+mn-ea"/>
              </a:rPr>
              <a:t>지역 차이 크더라</a:t>
            </a:r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지역별 소비 패턴 다른 시각화</a:t>
            </a:r>
            <a:r>
              <a:rPr lang="en-US" altLang="ko-KR" sz="3200" dirty="0">
                <a:latin typeface="+mn-ea"/>
              </a:rPr>
              <a:t>)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8447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4E28C-23D5-C80A-8F80-00038CB9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1E7F0A9-4921-B8F8-754F-97F46FA99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091721"/>
            <a:ext cx="8229600" cy="655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9455D7-C05D-3124-C8D2-F7E2A8F917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29DC1-B38F-E73D-7B66-CF734212D5C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73466D-8DCD-A8E1-DE53-2A15F4154ED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436B097-9116-A6F5-A38E-05A5E9010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CAF784-0944-D969-11C1-17349A056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CA3A6B7-0FA6-6AE8-F873-1F2D07133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419989-54EA-6E6B-765B-C529209F4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D69B851-6483-C443-2B43-FCF12614A4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B2D9851-59F3-C691-73CB-E7836810FDFA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2981498-335F-9F1A-158C-C8217C386D67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CF02A83-986A-EA62-A430-BE56421025AF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CCBD6BF5-F50F-023B-BBCD-230F7C126CE0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A4917C-B18A-A221-D85D-343899CB3721}"/>
              </a:ext>
            </a:extLst>
          </p:cNvPr>
          <p:cNvSpPr txBox="1"/>
          <p:nvPr/>
        </p:nvSpPr>
        <p:spPr>
          <a:xfrm>
            <a:off x="2057400" y="4225271"/>
            <a:ext cx="12411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n-ea"/>
              </a:rPr>
              <a:t>포지셔닝 맵 </a:t>
            </a:r>
            <a:r>
              <a:rPr lang="en-US" altLang="ko-KR" sz="2400" b="1" dirty="0">
                <a:latin typeface="+mn-ea"/>
              </a:rPr>
              <a:t>(Positioning Map)</a:t>
            </a:r>
          </a:p>
          <a:p>
            <a:endParaRPr lang="en-US" altLang="ko-KR" sz="2400" b="1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제품의 위치를 </a:t>
            </a:r>
            <a:r>
              <a:rPr lang="en-US" altLang="ko-KR" sz="2400" dirty="0">
                <a:latin typeface="+mn-ea"/>
              </a:rPr>
              <a:t>2</a:t>
            </a:r>
            <a:r>
              <a:rPr lang="ko-KR" altLang="en-US" sz="2400" dirty="0">
                <a:latin typeface="+mn-ea"/>
              </a:rPr>
              <a:t>차원 또는 </a:t>
            </a:r>
            <a:r>
              <a:rPr lang="en-US" altLang="ko-KR" sz="2400" dirty="0">
                <a:latin typeface="+mn-ea"/>
              </a:rPr>
              <a:t>3</a:t>
            </a:r>
            <a:r>
              <a:rPr lang="ko-KR" altLang="en-US" sz="2400" dirty="0">
                <a:latin typeface="+mn-ea"/>
              </a:rPr>
              <a:t>차원 그래프로 시각화해서 나타낸 것</a:t>
            </a:r>
            <a:endParaRPr lang="en-US" altLang="ko-KR" sz="2400" dirty="0">
              <a:latin typeface="+mn-ea"/>
            </a:endParaRP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7552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F1EB6-07D8-0C3A-11A2-258589E3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1B8506E-2858-D97F-F09A-45DE0F25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54" y="4808130"/>
            <a:ext cx="10098400" cy="543133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176D8F4-895E-32D9-C118-001918A86B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479E8C-7BC2-3D9C-A8A5-979B746953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3A797A-56AF-B8D4-D6F8-4649FFDF5F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67ED64-1447-8EE0-35FE-29040E638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4A5820-DC3E-D4E7-08ED-440F49CDB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83C49D-FAE2-ED22-775C-079A1D5F6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7AFEFC-4C7F-A46C-3B05-5179D50ABE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D879FE7-E697-A53F-11D2-0FA26F7B6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C081941-C87C-A10D-AE90-A7A61D5CEA89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B0CFD9C-B8CE-1655-2E62-A4B9D4C63B2E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F3ABBCCD-0D14-EE3B-24F0-3847E9F385DC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36CD832C-F920-C253-B7D7-1CA03DA28CBF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07CB1B-84D1-E366-4A1E-99B443A74655}"/>
              </a:ext>
            </a:extLst>
          </p:cNvPr>
          <p:cNvSpPr txBox="1"/>
          <p:nvPr/>
        </p:nvSpPr>
        <p:spPr>
          <a:xfrm>
            <a:off x="1704402" y="3203499"/>
            <a:ext cx="1241185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n-ea"/>
              </a:rPr>
              <a:t>포지셔닝 맵 </a:t>
            </a:r>
            <a:r>
              <a:rPr lang="en-US" altLang="ko-KR" sz="2400" b="1" dirty="0">
                <a:latin typeface="+mn-ea"/>
              </a:rPr>
              <a:t>(Positioning Map)</a:t>
            </a:r>
          </a:p>
          <a:p>
            <a:endParaRPr lang="en-US" altLang="ko-KR" sz="2400" b="1" dirty="0">
              <a:latin typeface="+mn-ea"/>
            </a:endParaRPr>
          </a:p>
          <a:p>
            <a:r>
              <a:rPr lang="en-US" altLang="ko-KR" sz="2400" dirty="0" err="1">
                <a:latin typeface="+mn-ea"/>
              </a:rPr>
              <a:t>iM</a:t>
            </a:r>
            <a:r>
              <a:rPr lang="ko-KR" altLang="en-US" sz="2400" dirty="0">
                <a:latin typeface="+mn-ea"/>
              </a:rPr>
              <a:t>뱅크 금융상품몰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개인 신용카드 </a:t>
            </a:r>
            <a:r>
              <a:rPr lang="en-US" altLang="ko-KR" sz="2400" dirty="0">
                <a:latin typeface="+mn-ea"/>
              </a:rPr>
              <a:t>20</a:t>
            </a:r>
            <a:r>
              <a:rPr lang="ko-KR" altLang="en-US" sz="2400" dirty="0">
                <a:latin typeface="+mn-ea"/>
              </a:rPr>
              <a:t>종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개인 체크카드 </a:t>
            </a:r>
            <a:r>
              <a:rPr lang="en-US" altLang="ko-KR" sz="2400" dirty="0">
                <a:latin typeface="+mn-ea"/>
              </a:rPr>
              <a:t>17</a:t>
            </a:r>
            <a:r>
              <a:rPr lang="ko-KR" altLang="en-US" sz="2400" dirty="0">
                <a:latin typeface="+mn-ea"/>
              </a:rPr>
              <a:t>종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비어 있는 영역</a:t>
            </a:r>
          </a:p>
          <a:p>
            <a:endParaRPr lang="ko-KR" altLang="en-US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제</a:t>
            </a:r>
            <a:r>
              <a:rPr lang="en-US" altLang="ko-KR" sz="2400" dirty="0">
                <a:latin typeface="+mn-ea"/>
              </a:rPr>
              <a:t>2</a:t>
            </a:r>
            <a:r>
              <a:rPr lang="ko-KR" altLang="en-US" sz="2400" dirty="0" err="1">
                <a:latin typeface="+mn-ea"/>
              </a:rPr>
              <a:t>사분면</a:t>
            </a:r>
            <a:endParaRPr lang="ko-KR" altLang="en-US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리워드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 err="1">
                <a:latin typeface="+mn-ea"/>
              </a:rPr>
              <a:t>캐시백</a:t>
            </a:r>
            <a:r>
              <a:rPr lang="ko-KR" altLang="en-US" sz="2400" dirty="0">
                <a:latin typeface="+mn-ea"/>
              </a:rPr>
              <a:t> 혜택 중심이지만 프리미엄 고객층을 대상으로 하는 카드</a:t>
            </a: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리워드 및 </a:t>
            </a:r>
            <a:r>
              <a:rPr lang="ko-KR" altLang="en-US" sz="2400" dirty="0" err="1">
                <a:latin typeface="+mn-ea"/>
              </a:rPr>
              <a:t>캐시백</a:t>
            </a:r>
            <a:r>
              <a:rPr lang="ko-KR" altLang="en-US" sz="2400" dirty="0">
                <a:latin typeface="+mn-ea"/>
              </a:rPr>
              <a:t> 혜택을 선호하면서도 프리미엄 서비스를 원하는 고객층 타겟팅 가능</a:t>
            </a:r>
          </a:p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제</a:t>
            </a:r>
            <a:r>
              <a:rPr lang="en-US" altLang="ko-KR" sz="2400" dirty="0">
                <a:latin typeface="+mn-ea"/>
              </a:rPr>
              <a:t>4</a:t>
            </a:r>
            <a:r>
              <a:rPr lang="ko-KR" altLang="en-US" sz="2400" dirty="0" err="1">
                <a:latin typeface="+mn-ea"/>
              </a:rPr>
              <a:t>사분면</a:t>
            </a:r>
            <a:endParaRPr lang="ko-KR" altLang="en-US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금리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수수료 혜택 중심이면서도 서민형 일상 카테고리에 속하는 카드</a:t>
            </a: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금융 혜택과 서민 밀착형 혜택을 모두 원하는 실속파 고객층 타겟팅 가능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4440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9E533-8245-C5E1-8CC6-67062EA9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47A7180-30FB-F552-BC5E-BCD17E82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647" y="6806432"/>
            <a:ext cx="5873109" cy="315879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0D0F06A-F5FA-FFD1-C82F-295746B4AA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016551-4BDB-BDC7-D4AB-EC7D956B49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E3AF6B-DC20-7970-3089-66AB42B8D7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4262B3B-D3A0-17CC-4ED9-475C6310F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BB4F32-6E89-2A0E-2CEA-B14382518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6A83B9-437A-00D0-7790-F1512D0F6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5775901-890D-CBF9-78AA-F5A3D62AF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2CFF877-C2B9-2409-753A-EB07967E4C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4AB2934-A6F3-521D-E187-20FAB78F17F3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A1081C5-40E4-68E3-368C-51DF411FA260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CDDE0DBB-9DFA-E371-3AAF-089ED498F4CB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4FBACEDE-5769-CB61-5104-7410B8AAB554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1A212-C5C6-F232-ADAF-259818DA7B73}"/>
              </a:ext>
            </a:extLst>
          </p:cNvPr>
          <p:cNvSpPr txBox="1"/>
          <p:nvPr/>
        </p:nvSpPr>
        <p:spPr>
          <a:xfrm>
            <a:off x="1704402" y="3203499"/>
            <a:ext cx="1241185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n-ea"/>
              </a:rPr>
              <a:t>포지셔닝 맵 </a:t>
            </a:r>
            <a:r>
              <a:rPr lang="en-US" altLang="ko-KR" sz="2400" b="1" dirty="0">
                <a:latin typeface="+mn-ea"/>
              </a:rPr>
              <a:t>(Positioning Map)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비어 있는 영역</a:t>
            </a:r>
          </a:p>
          <a:p>
            <a:endParaRPr lang="ko-KR" altLang="en-US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제</a:t>
            </a:r>
            <a:r>
              <a:rPr lang="en-US" altLang="ko-KR" sz="2400" dirty="0">
                <a:latin typeface="+mn-ea"/>
              </a:rPr>
              <a:t>2</a:t>
            </a:r>
            <a:r>
              <a:rPr lang="ko-KR" altLang="en-US" sz="2400" dirty="0" err="1">
                <a:latin typeface="+mn-ea"/>
              </a:rPr>
              <a:t>사분면</a:t>
            </a:r>
            <a:endParaRPr lang="ko-KR" altLang="en-US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리워드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 err="1">
                <a:latin typeface="+mn-ea"/>
              </a:rPr>
              <a:t>캐시백</a:t>
            </a:r>
            <a:r>
              <a:rPr lang="ko-KR" altLang="en-US" sz="2400" dirty="0">
                <a:latin typeface="+mn-ea"/>
              </a:rPr>
              <a:t> 혜택 중심이지만 프리미엄 고객층을 대상으로 하는 카드</a:t>
            </a: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리워드 및 </a:t>
            </a:r>
            <a:r>
              <a:rPr lang="ko-KR" altLang="en-US" sz="2400" dirty="0" err="1">
                <a:latin typeface="+mn-ea"/>
              </a:rPr>
              <a:t>캐시백</a:t>
            </a:r>
            <a:r>
              <a:rPr lang="ko-KR" altLang="en-US" sz="2400" dirty="0">
                <a:latin typeface="+mn-ea"/>
              </a:rPr>
              <a:t> 혜택을 선호하면서도 프리미엄 서비스를 원하는 고객층 타겟팅 가능</a:t>
            </a:r>
          </a:p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제</a:t>
            </a:r>
            <a:r>
              <a:rPr lang="en-US" altLang="ko-KR" sz="2400" dirty="0">
                <a:latin typeface="+mn-ea"/>
              </a:rPr>
              <a:t>4</a:t>
            </a:r>
            <a:r>
              <a:rPr lang="ko-KR" altLang="en-US" sz="2400" dirty="0" err="1">
                <a:latin typeface="+mn-ea"/>
              </a:rPr>
              <a:t>사분면</a:t>
            </a:r>
            <a:endParaRPr lang="ko-KR" altLang="en-US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금리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수수료 혜택 중심이면서도 서민형 일상 카테고리에 속하는 카드</a:t>
            </a:r>
          </a:p>
          <a:p>
            <a:r>
              <a:rPr lang="ko-KR" altLang="en-US" sz="2400" dirty="0">
                <a:latin typeface="+mn-ea"/>
              </a:rPr>
              <a:t>    </a:t>
            </a:r>
            <a:r>
              <a:rPr lang="en-US" altLang="ko-KR" sz="2400" dirty="0"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금융 혜택과 서민 밀착형 혜택을 모두 원하는 실속파 고객층 타겟팅 가능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537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227E-F79C-6D0B-B55D-402D7D95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41F515-2A6F-5087-84C7-E5F8E35303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9A6BC3-68CB-39B5-F4B3-4E7B8CFD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B07937-BB3A-B253-0ADA-4CF951C0AE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8F4B07-39AD-DD76-561E-254F244E8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FC4E1E-6750-0868-487A-CCB308355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96D8AB-6F2A-231C-4E78-A1D073FA6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327874-6F7C-F581-7F55-6442372A5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7BE11F2-9B08-B706-038F-F06C22F903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8119DFC7-BB41-9AAF-CF70-07048BEC7AF9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327272E-EC4D-A28E-C326-2E3C92A3A290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4F218C4C-8321-51A8-5327-F5208481B7B5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052107B0-6F68-2DAD-3C97-986813EE0135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85DD8D-B1CA-4C0A-6EE0-7E00FEBCB998}"/>
              </a:ext>
            </a:extLst>
          </p:cNvPr>
          <p:cNvSpPr txBox="1"/>
          <p:nvPr/>
        </p:nvSpPr>
        <p:spPr>
          <a:xfrm>
            <a:off x="2138404" y="4202547"/>
            <a:ext cx="12411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B8AEF3-FC91-1429-11F6-FEDC4832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607" y="5067722"/>
            <a:ext cx="9342036" cy="519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F1418D-8C86-2C2D-1CC8-8591C3C9DB47}"/>
              </a:ext>
            </a:extLst>
          </p:cNvPr>
          <p:cNvSpPr txBox="1"/>
          <p:nvPr/>
        </p:nvSpPr>
        <p:spPr>
          <a:xfrm>
            <a:off x="1366088" y="3020250"/>
            <a:ext cx="1241185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effectLst/>
                <a:latin typeface="+mn-ea"/>
              </a:rPr>
              <a:t>바우처 </a:t>
            </a:r>
            <a:r>
              <a:rPr lang="en-US" altLang="ko-KR" sz="3200" b="1" i="0" dirty="0">
                <a:effectLst/>
                <a:latin typeface="+mn-ea"/>
              </a:rPr>
              <a:t>(voucher)</a:t>
            </a:r>
          </a:p>
          <a:p>
            <a:endParaRPr lang="en-US" altLang="ko-KR" sz="3200" b="1" i="0" dirty="0">
              <a:effectLst/>
              <a:latin typeface="+mn-ea"/>
            </a:endParaRPr>
          </a:p>
          <a:p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일정한 조건을 갖춘 사람이 교육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 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주택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 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의료 따위의 복지 서비스를 이용할 때 정부가 비용을 대신 지급하거나 보조하기 위하여 내놓은 지불 보증서</a:t>
            </a:r>
            <a:endParaRPr lang="en-US" altLang="ko-KR" sz="32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32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대량 구매 협약으로 가격을 낮추고 상품권 형식으로 제공</a:t>
            </a:r>
            <a:r>
              <a:rPr lang="en-US" altLang="ko-KR" sz="32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맑은 고딕" panose="020B0503020000020004" pitchFamily="50" charset="-127"/>
              </a:rPr>
              <a:t>가능</a:t>
            </a:r>
            <a:endParaRPr lang="en-US" altLang="ko-KR" sz="32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endParaRPr lang="en-US" altLang="ko-KR" sz="32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호텔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뷔페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조식 무료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)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중심 프리미엄 카드 방향성</a:t>
            </a:r>
            <a:endParaRPr lang="en-US" altLang="ko-KR" sz="3200" b="0" i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479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408C7-F00A-2981-53F0-92D7FB54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43AA48-22D5-2699-6D4F-20A3E2E5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D7C621E-E3FA-D157-B020-03AD7A058C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2D98ED-340B-8AA6-D9E1-12EA94AD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E741A2-AAF6-8788-6CF9-059928814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3A78257-BE12-F25C-2ADC-7D9980B08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2A4AE10-3A10-1DAA-EBB4-5D4F11B72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80B71F-1A93-EEB1-391C-64EFD827C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DC78EE-1C4D-7992-267D-DEB8AD775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98A76C6-34B6-F456-DC60-1F711CFEB009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6DA4885-F521-3E1E-0E9D-0D8F95538825}"/>
              </a:ext>
            </a:extLst>
          </p:cNvPr>
          <p:cNvSpPr txBox="1"/>
          <p:nvPr/>
        </p:nvSpPr>
        <p:spPr>
          <a:xfrm>
            <a:off x="1892300" y="1485900"/>
            <a:ext cx="6261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제안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4EFAEC7-D23E-D1B8-955E-4233A30C126A}"/>
              </a:ext>
            </a:extLst>
          </p:cNvPr>
          <p:cNvSpPr txBox="1"/>
          <p:nvPr/>
        </p:nvSpPr>
        <p:spPr>
          <a:xfrm>
            <a:off x="8488803" y="5299213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승인금액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DD397AEF-4EB5-0806-1D54-DCB18AA8B8C5}"/>
              </a:ext>
            </a:extLst>
          </p:cNvPr>
          <p:cNvSpPr txBox="1"/>
          <p:nvPr/>
        </p:nvSpPr>
        <p:spPr>
          <a:xfrm>
            <a:off x="8839631" y="5991363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029278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ABE25-207B-47AE-8CAE-278B5625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A7CA0B4A-46FB-8E76-CBB7-7DF8609B6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033" y="4978400"/>
            <a:ext cx="9327190" cy="4216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6DB3863-6F70-64F4-6A58-F0D7BE4BA0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 rot="5400000">
            <a:off x="6845300" y="2209800"/>
            <a:ext cx="10287000" cy="10287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C1A85BE-77F7-8C30-F8EF-DA28E0D1E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191000"/>
            <a:ext cx="5105400" cy="541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D4E9A61-B8A7-2D82-C1F1-4E1834C61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0" y="4191000"/>
            <a:ext cx="10299700" cy="541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60C043F-43A9-9873-4F87-2CCB93EBE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380000">
            <a:off x="8039100" y="6654800"/>
            <a:ext cx="7531100" cy="63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7CD2DC0-C24B-9EB6-5599-311A1136D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8100" y="4711700"/>
            <a:ext cx="1371600" cy="393700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3CA001B1-4A96-66D0-9B34-4FDF9AC0B3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B670190F-E814-A589-3895-EFC6A6E17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7900" y="6743700"/>
            <a:ext cx="901700" cy="9017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D4CF1E8-7BF7-A016-443E-A530BE4D29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0900" y="6629400"/>
            <a:ext cx="1143000" cy="1143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0F39236-24EF-3A4D-3154-BB3540DF0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7400" y="6578600"/>
            <a:ext cx="1371600" cy="3937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F4F15879-8CAD-4CC5-3204-15825CB5BB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19FAB71F-D14A-742C-4863-A379E9084D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6769100"/>
            <a:ext cx="6604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3A58F12-91B9-3FB5-7007-581289A03B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6946900"/>
            <a:ext cx="660400" cy="127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A942B11-C123-A60A-F885-5C161083A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600" y="9664700"/>
            <a:ext cx="469900" cy="4699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6029948C-55DB-32EC-2462-9D7D82447DE7}"/>
              </a:ext>
            </a:extLst>
          </p:cNvPr>
          <p:cNvSpPr txBox="1"/>
          <p:nvPr/>
        </p:nvSpPr>
        <p:spPr>
          <a:xfrm>
            <a:off x="1066800" y="2781300"/>
            <a:ext cx="5156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소제목에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설명을</a:t>
            </a:r>
            <a:r>
              <a:rPr lang="en-US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0" i="0" u="none" strike="noStrike" spc="-100" dirty="0">
                <a:solidFill>
                  <a:srgbClr val="7451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</a:p>
          <a:p>
            <a:pPr lvl="0" algn="l">
              <a:lnSpc>
                <a:spcPct val="116199"/>
              </a:lnSpc>
            </a:pP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소제목을</a:t>
            </a:r>
            <a:r>
              <a:rPr lang="en-US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4600" b="0" i="0" u="none" strike="noStrike" spc="-2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작성하세요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2B77CED-B9B9-E8F7-C406-B48D8CE24DE2}"/>
              </a:ext>
            </a:extLst>
          </p:cNvPr>
          <p:cNvSpPr txBox="1"/>
          <p:nvPr/>
        </p:nvSpPr>
        <p:spPr>
          <a:xfrm>
            <a:off x="1524000" y="8940800"/>
            <a:ext cx="4229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* </a:t>
            </a:r>
            <a:r>
              <a:rPr lang="ko-KR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: </a:t>
            </a:r>
            <a:r>
              <a:rPr lang="ko-KR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</a:t>
            </a:r>
            <a:r>
              <a:rPr lang="en-US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 </a:t>
            </a:r>
            <a:r>
              <a:rPr lang="ko-KR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작성해주세요</a:t>
            </a:r>
            <a:r>
              <a:rPr lang="en-US" sz="1600" b="0" i="0" u="none" strike="noStrike" spc="-100" dirty="0">
                <a:solidFill>
                  <a:srgbClr val="FF6937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A539D1D-77B7-5937-CA51-FB486851AEE9}"/>
              </a:ext>
            </a:extLst>
          </p:cNvPr>
          <p:cNvSpPr txBox="1"/>
          <p:nvPr/>
        </p:nvSpPr>
        <p:spPr>
          <a:xfrm>
            <a:off x="15443200" y="47625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200% </a:t>
            </a:r>
            <a:r>
              <a:rPr lang="ko-KR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성장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5188B8F3-B2AD-802E-ED47-6405DBBEE84B}"/>
              </a:ext>
            </a:extLst>
          </p:cNvPr>
          <p:cNvSpPr txBox="1"/>
          <p:nvPr/>
        </p:nvSpPr>
        <p:spPr>
          <a:xfrm>
            <a:off x="11112500" y="6642100"/>
            <a:ext cx="1054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ISSUE </a:t>
            </a:r>
            <a:r>
              <a:rPr lang="ko-KR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20BCF6C9-EAD1-9D7D-1247-F1AE7B02597A}"/>
              </a:ext>
            </a:extLst>
          </p:cNvPr>
          <p:cNvSpPr txBox="1"/>
          <p:nvPr/>
        </p:nvSpPr>
        <p:spPr>
          <a:xfrm>
            <a:off x="17665700" y="9753600"/>
            <a:ext cx="368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4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34D604-2F44-DE43-DFDC-172754221A6F}"/>
              </a:ext>
            </a:extLst>
          </p:cNvPr>
          <p:cNvSpPr txBox="1"/>
          <p:nvPr/>
        </p:nvSpPr>
        <p:spPr>
          <a:xfrm>
            <a:off x="1235710" y="5094026"/>
            <a:ext cx="44411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ko-KR" dirty="0" err="1">
                <a:latin typeface="맑은 고딕" panose="020B0503020000020004" pitchFamily="50" charset="-127"/>
              </a:rPr>
              <a:t>iM</a:t>
            </a:r>
            <a:r>
              <a:rPr lang="ko-KR" altLang="en-US" dirty="0">
                <a:latin typeface="맑은 고딕" panose="020B0503020000020004" pitchFamily="50" charset="-127"/>
              </a:rPr>
              <a:t>뱅크는 이제 대구 경북 중심의 지방은행이라는 이미지를 벗어나서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전국구 은행으로의 변화를 목표로 하고 있습니다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그래서 수도권 지역의 신규 고객 유입을 목표로 하고 있습니다</a:t>
            </a:r>
            <a:r>
              <a:rPr lang="en-US" altLang="ko-KR" dirty="0"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</a:rPr>
              <a:t>일단 대한민국 </a:t>
            </a:r>
            <a:r>
              <a:rPr lang="en-US" altLang="ko-KR" dirty="0">
                <a:latin typeface="맑은 고딕" panose="020B0503020000020004" pitchFamily="50" charset="-127"/>
              </a:rPr>
              <a:t>5000</a:t>
            </a:r>
            <a:r>
              <a:rPr lang="ko-KR" altLang="en-US" dirty="0">
                <a:latin typeface="맑은 고딕" panose="020B0503020000020004" pitchFamily="50" charset="-127"/>
              </a:rPr>
              <a:t>만명의 인구 중에서 절반 정도가 수도권에 살고 있는 만큼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</a:rPr>
              <a:t>iM</a:t>
            </a:r>
            <a:r>
              <a:rPr lang="ko-KR" altLang="en-US" dirty="0">
                <a:latin typeface="맑은 고딕" panose="020B0503020000020004" pitchFamily="50" charset="-127"/>
              </a:rPr>
              <a:t>뱅크가 대구 경북 지역을 벗어나서 가장 먼저 수도권 지역 고객의 신규 고객을 유입하는 것이 좋을 것 같다고 생각하여서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수도권 지역 위주로 소비 패턴 분석을 진행하였습니다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E0647667-731C-098A-5C52-43A2E0D0C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5710" y="8255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7EA05C80-F651-8DB6-58E7-0D24F24275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9590" y="8255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36" name="Picture 9">
            <a:extLst>
              <a:ext uri="{FF2B5EF4-FFF2-40B4-BE49-F238E27FC236}">
                <a16:creationId xmlns:a16="http://schemas.microsoft.com/office/drawing/2014/main" id="{66FC5298-60F5-5F0C-92BA-9F505AE085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07610" y="8255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40" name="TextBox 20">
            <a:extLst>
              <a:ext uri="{FF2B5EF4-FFF2-40B4-BE49-F238E27FC236}">
                <a16:creationId xmlns:a16="http://schemas.microsoft.com/office/drawing/2014/main" id="{1D105D37-F284-7FE6-CB66-2C9B0A872EA6}"/>
              </a:ext>
            </a:extLst>
          </p:cNvPr>
          <p:cNvSpPr txBox="1"/>
          <p:nvPr/>
        </p:nvSpPr>
        <p:spPr>
          <a:xfrm>
            <a:off x="1883410" y="10668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23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9F5D-2596-E513-0092-064097C9B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1E409C32-664A-D9C8-0C57-2EB672FD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4241800"/>
            <a:ext cx="5207000" cy="520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7336369-A021-1F07-CBB2-AD361A7D57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9271000" y="-6007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649CA4-E89D-3729-16F1-A9C32E9D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2895600" y="78740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7DADFD-15B2-46EF-6BD8-DA93994712C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787400" y="83820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2FB195-CB90-5A28-62D2-06A1FC22B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CA908A0-FED9-17DD-06DA-E51F558D0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DEBEEE0-83DC-E5A4-93D2-F675097D0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2BDFCE9-2A06-821E-F3AB-F5708B50A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9DDBDE-B3F1-89D4-3D5E-5DFA599ED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49093A1-F7F2-B42C-70C1-96909766BC27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ACADDA2-2C4C-E651-E8FE-69C14AA64C4B}"/>
              </a:ext>
            </a:extLst>
          </p:cNvPr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구현 목표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53568EF-4BDB-A45D-16E7-F7243264C163}"/>
              </a:ext>
            </a:extLst>
          </p:cNvPr>
          <p:cNvSpPr txBox="1"/>
          <p:nvPr/>
        </p:nvSpPr>
        <p:spPr>
          <a:xfrm>
            <a:off x="5880100" y="1879600"/>
            <a:ext cx="586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간략한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줄글이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들어가는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영역입니다</a:t>
            </a:r>
            <a:r>
              <a:rPr lang="en-US" sz="1500" b="0" i="0" u="none" strike="noStrike" spc="-100" dirty="0">
                <a:solidFill>
                  <a:srgbClr val="E9E9E9">
                    <a:alpha val="47059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1DDEBE1-8B58-8DE3-44EC-7E7B16E3FD06}"/>
              </a:ext>
            </a:extLst>
          </p:cNvPr>
          <p:cNvSpPr txBox="1"/>
          <p:nvPr/>
        </p:nvSpPr>
        <p:spPr>
          <a:xfrm>
            <a:off x="12534900" y="4318000"/>
            <a:ext cx="4991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96968317-BCA3-148C-35B3-BF4B2C2D07D6}"/>
              </a:ext>
            </a:extLst>
          </p:cNvPr>
          <p:cNvSpPr txBox="1"/>
          <p:nvPr/>
        </p:nvSpPr>
        <p:spPr>
          <a:xfrm>
            <a:off x="7975600" y="6451600"/>
            <a:ext cx="23241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핵심키워드를</a:t>
            </a:r>
            <a:endParaRPr lang="ko-KR" sz="22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9CCA5658-4EE2-CD25-FBA7-C498C830B6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3400" y="4572000"/>
            <a:ext cx="4508500" cy="4508500"/>
          </a:xfrm>
          <a:prstGeom prst="rect">
            <a:avLst/>
          </a:prstGeom>
        </p:spPr>
      </p:pic>
      <p:pic>
        <p:nvPicPr>
          <p:cNvPr id="40" name="Picture 8">
            <a:extLst>
              <a:ext uri="{FF2B5EF4-FFF2-40B4-BE49-F238E27FC236}">
                <a16:creationId xmlns:a16="http://schemas.microsoft.com/office/drawing/2014/main" id="{7C5F6012-3363-40CC-7793-C5BF3EEBD7C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7620000" y="5295900"/>
            <a:ext cx="3060700" cy="3060700"/>
          </a:xfrm>
          <a:prstGeom prst="rect">
            <a:avLst/>
          </a:prstGeom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6E30C1A0-66B9-8E01-A921-1A5EFA10BA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2580000">
            <a:off x="11010900" y="4330700"/>
            <a:ext cx="901700" cy="457200"/>
          </a:xfrm>
          <a:prstGeom prst="rect">
            <a:avLst/>
          </a:prstGeom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17A570AB-8671-BEAB-30E6-613C12942E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580000">
            <a:off x="9245600" y="5270500"/>
            <a:ext cx="2857500" cy="38100"/>
          </a:xfrm>
          <a:prstGeom prst="rect">
            <a:avLst/>
          </a:prstGeom>
        </p:spPr>
      </p:pic>
      <p:sp>
        <p:nvSpPr>
          <p:cNvPr id="45" name="TextBox 11">
            <a:extLst>
              <a:ext uri="{FF2B5EF4-FFF2-40B4-BE49-F238E27FC236}">
                <a16:creationId xmlns:a16="http://schemas.microsoft.com/office/drawing/2014/main" id="{CFDDC7B4-4DFA-231C-7F8B-366551FE0CCE}"/>
              </a:ext>
            </a:extLst>
          </p:cNvPr>
          <p:cNvSpPr txBox="1"/>
          <p:nvPr/>
        </p:nvSpPr>
        <p:spPr>
          <a:xfrm>
            <a:off x="7975600" y="6388100"/>
            <a:ext cx="2336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신규고객 유입 </a:t>
            </a:r>
            <a:endParaRPr lang="ko-KR" sz="2500" b="0" i="0" u="none" strike="noStrik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Picture 14">
            <a:extLst>
              <a:ext uri="{FF2B5EF4-FFF2-40B4-BE49-F238E27FC236}">
                <a16:creationId xmlns:a16="http://schemas.microsoft.com/office/drawing/2014/main" id="{4E1E34A2-73F5-A25C-8136-9F398DB973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4381500"/>
            <a:ext cx="4673600" cy="673100"/>
          </a:xfrm>
          <a:prstGeom prst="rect">
            <a:avLst/>
          </a:prstGeom>
        </p:spPr>
      </p:pic>
      <p:sp>
        <p:nvSpPr>
          <p:cNvPr id="47" name="TextBox 15">
            <a:extLst>
              <a:ext uri="{FF2B5EF4-FFF2-40B4-BE49-F238E27FC236}">
                <a16:creationId xmlns:a16="http://schemas.microsoft.com/office/drawing/2014/main" id="{BA53136E-98FA-291E-9A6B-B0B0C45A3500}"/>
              </a:ext>
            </a:extLst>
          </p:cNvPr>
          <p:cNvSpPr txBox="1"/>
          <p:nvPr/>
        </p:nvSpPr>
        <p:spPr>
          <a:xfrm>
            <a:off x="1689100" y="4495800"/>
            <a:ext cx="3746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dirty="0">
                <a:solidFill>
                  <a:srgbClr val="FFFFFF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1E90C29A-E41D-4C5A-A82B-F4051C5957EF}"/>
              </a:ext>
            </a:extLst>
          </p:cNvPr>
          <p:cNvSpPr txBox="1"/>
          <p:nvPr/>
        </p:nvSpPr>
        <p:spPr>
          <a:xfrm>
            <a:off x="1384300" y="5270500"/>
            <a:ext cx="43307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서체는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800" b="0" i="0" u="none" strike="noStrike" dirty="0" err="1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프리텐다드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Regular18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49" name="Picture 17">
            <a:extLst>
              <a:ext uri="{FF2B5EF4-FFF2-40B4-BE49-F238E27FC236}">
                <a16:creationId xmlns:a16="http://schemas.microsoft.com/office/drawing/2014/main" id="{9936DA9B-0C03-BEFA-1E38-7DD61981C2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95200" y="4381500"/>
            <a:ext cx="4673600" cy="673100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F99BE7D9-DD37-80E0-49B9-204D78B78F82}"/>
              </a:ext>
            </a:extLst>
          </p:cNvPr>
          <p:cNvSpPr txBox="1"/>
          <p:nvPr/>
        </p:nvSpPr>
        <p:spPr>
          <a:xfrm>
            <a:off x="12624998" y="4685147"/>
            <a:ext cx="4452124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</a:rPr>
              <a:t>연령대와 업종별 소비 차이 파악</a:t>
            </a:r>
          </a:p>
          <a:p>
            <a:pPr lvl="0" algn="ctr">
              <a:lnSpc>
                <a:spcPct val="99600"/>
              </a:lnSpc>
            </a:pPr>
            <a:endParaRPr lang="en-US" sz="2300" b="0" i="0" u="none" strike="noStrike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B99CFB69-7642-B664-5B65-DFB8D02A413B}"/>
              </a:ext>
            </a:extLst>
          </p:cNvPr>
          <p:cNvSpPr txBox="1"/>
          <p:nvPr/>
        </p:nvSpPr>
        <p:spPr>
          <a:xfrm>
            <a:off x="12560300" y="5270500"/>
            <a:ext cx="43307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서체는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800" b="0" i="0" u="none" strike="noStrike" dirty="0" err="1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프리텐다드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Regular18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52" name="Picture 20">
            <a:extLst>
              <a:ext uri="{FF2B5EF4-FFF2-40B4-BE49-F238E27FC236}">
                <a16:creationId xmlns:a16="http://schemas.microsoft.com/office/drawing/2014/main" id="{E2731488-03DE-E873-9601-BF7F3E3FA5F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" y="7175500"/>
            <a:ext cx="4673600" cy="673100"/>
          </a:xfrm>
          <a:prstGeom prst="rect">
            <a:avLst/>
          </a:prstGeom>
        </p:spPr>
      </p:pic>
      <p:sp>
        <p:nvSpPr>
          <p:cNvPr id="54" name="TextBox 22">
            <a:extLst>
              <a:ext uri="{FF2B5EF4-FFF2-40B4-BE49-F238E27FC236}">
                <a16:creationId xmlns:a16="http://schemas.microsoft.com/office/drawing/2014/main" id="{851E729B-C5AB-D1F5-F33C-9E8B462B94AC}"/>
              </a:ext>
            </a:extLst>
          </p:cNvPr>
          <p:cNvSpPr txBox="1"/>
          <p:nvPr/>
        </p:nvSpPr>
        <p:spPr>
          <a:xfrm>
            <a:off x="1384300" y="8064500"/>
            <a:ext cx="43307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서체는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800" b="0" i="0" u="none" strike="noStrike" dirty="0" err="1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프리텐다드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Regular18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55" name="Picture 23">
            <a:extLst>
              <a:ext uri="{FF2B5EF4-FFF2-40B4-BE49-F238E27FC236}">
                <a16:creationId xmlns:a16="http://schemas.microsoft.com/office/drawing/2014/main" id="{C6BE7D9C-A862-9077-4427-FF4E9DDEE8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95200" y="7175500"/>
            <a:ext cx="4673600" cy="673100"/>
          </a:xfrm>
          <a:prstGeom prst="rect">
            <a:avLst/>
          </a:prstGeom>
        </p:spPr>
      </p:pic>
      <p:sp>
        <p:nvSpPr>
          <p:cNvPr id="56" name="TextBox 24">
            <a:extLst>
              <a:ext uri="{FF2B5EF4-FFF2-40B4-BE49-F238E27FC236}">
                <a16:creationId xmlns:a16="http://schemas.microsoft.com/office/drawing/2014/main" id="{5DF56D29-1299-A018-6485-D61902205E96}"/>
              </a:ext>
            </a:extLst>
          </p:cNvPr>
          <p:cNvSpPr txBox="1"/>
          <p:nvPr/>
        </p:nvSpPr>
        <p:spPr>
          <a:xfrm>
            <a:off x="12560300" y="7294783"/>
            <a:ext cx="5283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고객 유치를 위한 신규 카드 상품 설계</a:t>
            </a:r>
          </a:p>
        </p:txBody>
      </p:sp>
      <p:sp>
        <p:nvSpPr>
          <p:cNvPr id="57" name="TextBox 25">
            <a:extLst>
              <a:ext uri="{FF2B5EF4-FFF2-40B4-BE49-F238E27FC236}">
                <a16:creationId xmlns:a16="http://schemas.microsoft.com/office/drawing/2014/main" id="{3CD2A9A3-B848-6E27-AFE2-A9C44CE4BF08}"/>
              </a:ext>
            </a:extLst>
          </p:cNvPr>
          <p:cNvSpPr txBox="1"/>
          <p:nvPr/>
        </p:nvSpPr>
        <p:spPr>
          <a:xfrm>
            <a:off x="12560300" y="8064500"/>
            <a:ext cx="43307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서체는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 </a:t>
            </a:r>
            <a:r>
              <a:rPr lang="ko-KR" sz="1800" b="0" i="0" u="none" strike="noStrike" dirty="0" err="1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프리텐다드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Regular18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➤ 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주제에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입력해주세요</a:t>
            </a:r>
            <a:r>
              <a:rPr 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CAA7A5-5160-7782-FBB7-3D6E97A226AB}"/>
              </a:ext>
            </a:extLst>
          </p:cNvPr>
          <p:cNvSpPr txBox="1"/>
          <p:nvPr/>
        </p:nvSpPr>
        <p:spPr>
          <a:xfrm>
            <a:off x="5063490" y="2887031"/>
            <a:ext cx="996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</a:rPr>
              <a:t>고객 유치를 위한 신규 카드 상품 설계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FE2CF1-F0BD-3BA9-14F4-0B1997312B03}"/>
              </a:ext>
            </a:extLst>
          </p:cNvPr>
          <p:cNvSpPr txBox="1"/>
          <p:nvPr/>
        </p:nvSpPr>
        <p:spPr>
          <a:xfrm>
            <a:off x="1728159" y="4533384"/>
            <a:ext cx="9954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수도권 중심 소비 패턴 분석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0ED081-FB9F-F117-C72F-D91AC9C91AA7}"/>
              </a:ext>
            </a:extLst>
          </p:cNvPr>
          <p:cNvSpPr txBox="1"/>
          <p:nvPr/>
        </p:nvSpPr>
        <p:spPr>
          <a:xfrm>
            <a:off x="1689100" y="7294783"/>
            <a:ext cx="9954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맑은 고딕" panose="020B0503020000020004" pitchFamily="50" charset="-127"/>
              </a:rPr>
              <a:t>외부 경제 지표와의 연계 분석</a:t>
            </a:r>
          </a:p>
        </p:txBody>
      </p:sp>
    </p:spTree>
    <p:extLst>
      <p:ext uri="{BB962C8B-B14F-4D97-AF65-F5344CB8AC3E}">
        <p14:creationId xmlns:p14="http://schemas.microsoft.com/office/powerpoint/2010/main" val="284260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9C3FC-A8A6-37BA-9782-F6C51723A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918201-5F02-05D4-5869-9299499C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9271000" y="-6007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192661-90B4-DE23-7EEB-B92F7DBF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895600" y="78740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02EC61-D87B-2863-5CEA-5F2F0A4CE3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87400" y="83820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0E0963E-87E0-F76C-FFCD-FA5BD374F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5B30CA-F879-D88D-9BC5-DD41AEFA5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429641-F15A-CE09-2DDC-92BEBFC03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D26503-4FD3-14CA-2BE4-106D44595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1BC3489-43AA-94E3-36D2-9B216B717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A5F61C3-994F-C891-B528-F9EF24A4707F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C2D131C-C8B2-81CB-0A6D-8D9AE54D8C4F}"/>
              </a:ext>
            </a:extLst>
          </p:cNvPr>
          <p:cNvSpPr txBox="1"/>
          <p:nvPr/>
        </p:nvSpPr>
        <p:spPr>
          <a:xfrm>
            <a:off x="1892300" y="1485900"/>
            <a:ext cx="6604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 기술 스택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CFE779E9-9426-5FC6-C0B0-32C51AA6A903}"/>
              </a:ext>
            </a:extLst>
          </p:cNvPr>
          <p:cNvSpPr txBox="1"/>
          <p:nvPr/>
        </p:nvSpPr>
        <p:spPr>
          <a:xfrm>
            <a:off x="12534900" y="4318000"/>
            <a:ext cx="4991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FF823C-DDE9-2E56-6FCE-8CE8055F3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3207380"/>
            <a:ext cx="11125200" cy="1637041"/>
          </a:xfrm>
          <a:prstGeom prst="rect">
            <a:avLst/>
          </a:prstGeom>
        </p:spPr>
      </p:pic>
      <p:pic>
        <p:nvPicPr>
          <p:cNvPr id="13" name="그림 12" descr="폰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788181D7-EA03-4416-EA07-6BE83BD58A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00" y="4981576"/>
            <a:ext cx="1956489" cy="1060450"/>
          </a:xfrm>
          <a:prstGeom prst="rect">
            <a:avLst/>
          </a:prstGeom>
        </p:spPr>
      </p:pic>
      <p:pic>
        <p:nvPicPr>
          <p:cNvPr id="15" name="그림 14" descr="로고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11BF330-E914-84DC-8F3A-FE54EC4256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57" y="5013160"/>
            <a:ext cx="1168786" cy="1362240"/>
          </a:xfrm>
          <a:prstGeom prst="rect">
            <a:avLst/>
          </a:prstGeom>
        </p:spPr>
      </p:pic>
      <p:pic>
        <p:nvPicPr>
          <p:cNvPr id="17" name="그림 16" descr="폰트, 텍스트, 화이트, 라인이(가) 표시된 사진&#10;&#10;자동 생성된 설명">
            <a:extLst>
              <a:ext uri="{FF2B5EF4-FFF2-40B4-BE49-F238E27FC236}">
                <a16:creationId xmlns:a16="http://schemas.microsoft.com/office/drawing/2014/main" id="{870E758D-1874-A3EA-E910-D0980DC1C2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93" y="6729696"/>
            <a:ext cx="2108200" cy="927100"/>
          </a:xfrm>
          <a:prstGeom prst="rect">
            <a:avLst/>
          </a:prstGeom>
        </p:spPr>
      </p:pic>
      <p:pic>
        <p:nvPicPr>
          <p:cNvPr id="22" name="그림 21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357AE2A9-2C2F-D1A7-D1E4-34066DF645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926143"/>
            <a:ext cx="2838450" cy="1172606"/>
          </a:xfrm>
          <a:prstGeom prst="rect">
            <a:avLst/>
          </a:prstGeom>
        </p:spPr>
      </p:pic>
      <p:pic>
        <p:nvPicPr>
          <p:cNvPr id="24" name="그림 23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59F3A264-6287-CBA2-ECFA-7960E53427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12" y="6308185"/>
            <a:ext cx="3100360" cy="1209897"/>
          </a:xfrm>
          <a:prstGeom prst="rect">
            <a:avLst/>
          </a:prstGeom>
        </p:spPr>
      </p:pic>
      <p:pic>
        <p:nvPicPr>
          <p:cNvPr id="26" name="그림 25" descr="폰트, 로고, 그래픽, 시계이(가) 표시된 사진&#10;&#10;자동 생성된 설명">
            <a:extLst>
              <a:ext uri="{FF2B5EF4-FFF2-40B4-BE49-F238E27FC236}">
                <a16:creationId xmlns:a16="http://schemas.microsoft.com/office/drawing/2014/main" id="{E65B4DB0-DC5C-7156-5C19-4E6C02659AC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50" y="8244944"/>
            <a:ext cx="2692400" cy="7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5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C724-1A0A-FB50-3CC1-502C36EC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819F5D-F8E9-7C22-3884-150E42C93C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9271000" y="-6007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26AFF4-7AD8-DE78-BD9E-978E6F1AF4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895600" y="78740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7B9631-CDCA-35B5-60DC-3E5EEB11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87400" y="83820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15C883-0A08-7522-2BDE-EBC54D730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5A8171-1399-6A22-507C-90C6E3287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6018FE6-613D-F621-94E0-8582AF3ED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0" y="944189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2516450-90B9-D4AC-3464-DC7FAAA39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7550" y="944189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AC2B82-5F5D-2385-B7C9-822F6206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19650" y="944189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BC53CA2-0758-EA55-16B3-A9A476379992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5053967-E03C-6786-5582-01677A259B55}"/>
              </a:ext>
            </a:extLst>
          </p:cNvPr>
          <p:cNvSpPr txBox="1"/>
          <p:nvPr/>
        </p:nvSpPr>
        <p:spPr>
          <a:xfrm>
            <a:off x="1857375" y="1238250"/>
            <a:ext cx="6604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sz="4400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 chart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CEED08B-53F8-ED13-841A-36A336932785}"/>
              </a:ext>
            </a:extLst>
          </p:cNvPr>
          <p:cNvSpPr txBox="1"/>
          <p:nvPr/>
        </p:nvSpPr>
        <p:spPr>
          <a:xfrm>
            <a:off x="12534900" y="4318000"/>
            <a:ext cx="4991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개인화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</a:t>
            </a:r>
            <a:r>
              <a:rPr lang="en-US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</a:rPr>
              <a:t> </a:t>
            </a:r>
            <a:r>
              <a:rPr lang="ko-KR" sz="27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</a:p>
        </p:txBody>
      </p:sp>
      <p:pic>
        <p:nvPicPr>
          <p:cNvPr id="12" name="그림 11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BBD84DA-4C4F-363D-1F40-D4E1F3FED3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938089"/>
            <a:ext cx="14831213" cy="68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4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4770100" y="7670800"/>
            <a:ext cx="7480300" cy="763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alphaModFix amt="97000"/>
          </a:blip>
          <a:stretch>
            <a:fillRect/>
          </a:stretch>
        </p:blipFill>
        <p:spPr>
          <a:xfrm>
            <a:off x="1727200" y="3835400"/>
            <a:ext cx="5740400" cy="398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alphaModFix amt="97000"/>
          </a:blip>
          <a:stretch>
            <a:fillRect/>
          </a:stretch>
        </p:blipFill>
        <p:spPr>
          <a:xfrm>
            <a:off x="6273800" y="3835400"/>
            <a:ext cx="5740400" cy="398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>
            <a:alphaModFix amt="97000"/>
          </a:blip>
          <a:stretch>
            <a:fillRect/>
          </a:stretch>
        </p:blipFill>
        <p:spPr>
          <a:xfrm>
            <a:off x="10833100" y="3835400"/>
            <a:ext cx="5740400" cy="398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7900" y="4495800"/>
            <a:ext cx="1143000" cy="1143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33400" y="4597400"/>
            <a:ext cx="9398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5400" y="4305300"/>
            <a:ext cx="1524000" cy="1524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b="0" i="0" u="none" strike="noStrike" spc="-200" dirty="0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준비 작업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95500" y="5664200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b="0" i="0" u="none" strike="noStrike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층화추출</a:t>
            </a:r>
            <a:r>
              <a:rPr lang="ko-KR" altLang="en-US" sz="3000" b="0" i="0" u="none" strike="noStrike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349500" y="6311900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04000" y="5664200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spc="-100" dirty="0" err="1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3000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3000" spc="-100" dirty="0">
                <a:solidFill>
                  <a:srgbClr val="474A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병합</a:t>
            </a:r>
            <a:endParaRPr lang="ko-KR" sz="3000" b="0" i="0" u="none" strike="noStrike" spc="-100" dirty="0">
              <a:solidFill>
                <a:srgbClr val="474A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58000" y="6311900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474A50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01400" y="5664200"/>
            <a:ext cx="500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000" b="0" i="0" u="none" strike="noStrike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칼럼명</a:t>
            </a: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변경</a:t>
            </a:r>
            <a:r>
              <a:rPr lang="en-US" altLang="ko-KR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분할</a:t>
            </a:r>
            <a:r>
              <a:rPr lang="en-US" altLang="ko-KR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00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제거 </a:t>
            </a:r>
            <a:endParaRPr lang="ko-KR" sz="3000" b="0" i="0" u="none" strike="noStrike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55400" y="6311900"/>
            <a:ext cx="44958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이곳에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양상의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</a:p>
          <a:p>
            <a:pPr lvl="0" algn="ctr">
              <a:lnSpc>
                <a:spcPct val="105410"/>
              </a:lnSpc>
            </a:pP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 </a:t>
            </a:r>
            <a:r>
              <a:rPr lang="ko-KR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주세요</a:t>
            </a:r>
            <a:r>
              <a:rPr lang="en-US" sz="1700" b="0" i="0" u="none" strike="noStrike" spc="-100" dirty="0">
                <a:solidFill>
                  <a:srgbClr val="FFFFFF">
                    <a:alpha val="47059"/>
                  </a:srgbClr>
                </a:solidFill>
                <a:latin typeface="맑은 고딕" panose="020B0503020000020004" pitchFamily="50" charset="-127"/>
              </a:rPr>
              <a:t>.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FA944-2E35-8ABA-19D8-0D1C798B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6FC104D-A72E-21AA-7BEB-7E15B10E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2032000" y="8293100"/>
            <a:ext cx="7480300" cy="763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5EA3AFB-988D-5980-6E54-E80F2CAF8C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5309850" y="7734300"/>
            <a:ext cx="7480300" cy="763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CCD6DD-763A-3CB1-42CE-70A4804568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6019800" y="8724900"/>
            <a:ext cx="6985000" cy="7124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6AB025-D792-B44D-144D-853BF8AC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482600"/>
            <a:ext cx="203200" cy="20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C283A3-C17A-A088-814A-90F16A0DF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82600"/>
            <a:ext cx="203200" cy="20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149070-B208-7A43-3D55-C68542978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1244600"/>
            <a:ext cx="16192500" cy="1295400"/>
          </a:xfrm>
          <a:prstGeom prst="rect">
            <a:avLst/>
          </a:prstGeom>
          <a:effectLst>
            <a:outerShdw blurRad="56865" dist="120064" dir="2700000">
              <a:srgbClr val="474A50">
                <a:alpha val="52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DA2040-2C86-3AF6-C5CD-2242F5060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112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00D86D">
                <a:alpha val="52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9F7EB38-4326-BAF6-6C75-B637CBCE10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0" y="1244600"/>
            <a:ext cx="1524000" cy="1295400"/>
          </a:xfrm>
          <a:prstGeom prst="rect">
            <a:avLst/>
          </a:prstGeom>
          <a:effectLst>
            <a:outerShdw blurRad="56865" dist="120064" dir="2700000">
              <a:srgbClr val="E9E9E9">
                <a:alpha val="52000"/>
              </a:srgbClr>
            </a:outerShdw>
          </a:effectLst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4E3B110-9E68-7A4A-7E93-4A759C265B3E}"/>
              </a:ext>
            </a:extLst>
          </p:cNvPr>
          <p:cNvSpPr txBox="1"/>
          <p:nvPr/>
        </p:nvSpPr>
        <p:spPr>
          <a:xfrm>
            <a:off x="1003300" y="4826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6910"/>
              </a:lnSpc>
            </a:pPr>
            <a:r>
              <a:rPr lang="en-US" sz="1200" b="0" i="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MIR</a:t>
            </a:r>
            <a:r>
              <a:rPr lang="en-US" sz="1200" b="0" i="0" u="none" strike="noStrike" spc="800" dirty="0">
                <a:solidFill>
                  <a:srgbClr val="000000"/>
                </a:solidFill>
                <a:latin typeface="맑은 고딕" panose="020B0503020000020004" pitchFamily="50" charset="-127"/>
              </a:rPr>
              <a:t>I</a:t>
            </a:r>
            <a:r>
              <a:rPr lang="en-US" sz="1200" u="none" strike="noStrike" spc="3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42A9C4B-D831-3421-701B-4F15260DFE87}"/>
              </a:ext>
            </a:extLst>
          </p:cNvPr>
          <p:cNvSpPr txBox="1"/>
          <p:nvPr/>
        </p:nvSpPr>
        <p:spPr>
          <a:xfrm>
            <a:off x="1892300" y="1485900"/>
            <a:ext cx="4851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4400" spc="-200" dirty="0" err="1">
                <a:solidFill>
                  <a:srgbClr val="00D86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층화추출</a:t>
            </a:r>
            <a:endParaRPr lang="ko-KR" sz="4400" b="0" i="0" u="none" strike="noStrike" spc="-200" dirty="0">
              <a:solidFill>
                <a:srgbClr val="00D86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77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1454</Words>
  <Application>Microsoft Office PowerPoint</Application>
  <PresentationFormat>사용자 지정</PresentationFormat>
  <Paragraphs>395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campus3 S013</cp:lastModifiedBy>
  <cp:revision>9</cp:revision>
  <dcterms:created xsi:type="dcterms:W3CDTF">2006-08-16T00:00:00Z</dcterms:created>
  <dcterms:modified xsi:type="dcterms:W3CDTF">2024-11-14T05:43:25Z</dcterms:modified>
</cp:coreProperties>
</file>